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56" r:id="rId3"/>
    <p:sldId id="261" r:id="rId4"/>
    <p:sldId id="262" r:id="rId5"/>
    <p:sldId id="258" r:id="rId6"/>
    <p:sldId id="260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2624" autoAdjust="0"/>
  </p:normalViewPr>
  <p:slideViewPr>
    <p:cSldViewPr snapToGrid="0" snapToObjects="1">
      <p:cViewPr varScale="1">
        <p:scale>
          <a:sx n="92" d="100"/>
          <a:sy n="92" d="100"/>
        </p:scale>
        <p:origin x="11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ik%20Johnsen\Downloads\OLR_ClosedLeadsReport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ik%20Johnsen\Downloads\Leads_Crater_Lake_Council_491%20(1).csv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Closed Lead </a:t>
            </a:r>
            <a:r>
              <a:rPr lang="en-US" sz="1800" dirty="0" smtClean="0"/>
              <a:t>Status</a:t>
            </a:r>
          </a:p>
          <a:p>
            <a:pPr>
              <a:defRPr sz="1800"/>
            </a:pPr>
            <a:r>
              <a:rPr lang="en-US" sz="1800" dirty="0" smtClean="0"/>
              <a:t>(Last 3 months)</a:t>
            </a:r>
            <a:endParaRPr lang="en-US" sz="18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260348327134188"/>
                      <c:h val="0.2467176223362649"/>
                    </c:manualLayout>
                  </c15:layout>
                </c:ext>
              </c:extLst>
            </c:dLbl>
            <c:dLbl>
              <c:idx val="1"/>
              <c:layout/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890351622144216"/>
                      <c:h val="0.25022412634900315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OLR_ClosedLeadsReport!$B$31:$B$32</c:f>
              <c:strCache>
                <c:ptCount val="2"/>
                <c:pt idx="0">
                  <c:v>Timed Out</c:v>
                </c:pt>
                <c:pt idx="1">
                  <c:v>Closed by Unit</c:v>
                </c:pt>
              </c:strCache>
            </c:strRef>
          </c:cat>
          <c:val>
            <c:numRef>
              <c:f>OLR_ClosedLeadsReport!$C$31:$C$32</c:f>
              <c:numCache>
                <c:formatCode>General</c:formatCode>
                <c:ptCount val="2"/>
                <c:pt idx="0">
                  <c:v>11</c:v>
                </c:pt>
                <c:pt idx="1">
                  <c:v>8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New Lead status</a:t>
            </a:r>
          </a:p>
          <a:p>
            <a:pPr>
              <a:defRPr sz="1800"/>
            </a:pPr>
            <a:r>
              <a:rPr lang="en-US" sz="1800"/>
              <a:t>(2021)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dLbl>
              <c:idx val="1"/>
              <c:layout>
                <c:manualLayout>
                  <c:x val="0.21781478830066597"/>
                  <c:y val="-0.1368149299744996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'Leads_Crater_Lake_Council_491 ('!$F$52:$F$54</c:f>
              <c:strCache>
                <c:ptCount val="3"/>
                <c:pt idx="0">
                  <c:v>Not Contacted</c:v>
                </c:pt>
                <c:pt idx="1">
                  <c:v>Opened</c:v>
                </c:pt>
                <c:pt idx="2">
                  <c:v>Sent</c:v>
                </c:pt>
              </c:strCache>
            </c:strRef>
          </c:cat>
          <c:val>
            <c:numRef>
              <c:f>'Leads_Crater_Lake_Council_491 ('!$G$52:$G$54</c:f>
              <c:numCache>
                <c:formatCode>General</c:formatCode>
                <c:ptCount val="3"/>
                <c:pt idx="0">
                  <c:v>15</c:v>
                </c:pt>
                <c:pt idx="1">
                  <c:v>16</c:v>
                </c:pt>
                <c:pt idx="2">
                  <c:v>6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AEEEB-9A5F-4F39-8783-7EE2AE1B5C81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E7212-4B1C-4339-A13A-FCCE3B2A2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50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story</a:t>
            </a:r>
            <a:r>
              <a:rPr lang="en-US" baseline="0" dirty="0" smtClean="0"/>
              <a:t> do these images </a:t>
            </a:r>
            <a:r>
              <a:rPr lang="en-US" baseline="0" dirty="0" smtClean="0"/>
              <a:t>tell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Jay Bunning on Invitation Manager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E7212-4B1C-4339-A13A-FCCE3B2A269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940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Should</a:t>
            </a:r>
            <a:r>
              <a:rPr lang="en-US" baseline="0" dirty="0" smtClean="0"/>
              <a:t> the CC recommend adults?</a:t>
            </a:r>
          </a:p>
          <a:p>
            <a:r>
              <a:rPr lang="en-US" baseline="0" dirty="0" smtClean="0"/>
              <a:t>Should the COR delegate?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E7212-4B1C-4339-A13A-FCCE3B2A269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260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30% of our FREE</a:t>
            </a:r>
            <a:r>
              <a:rPr lang="en-US" baseline="0" dirty="0" smtClean="0"/>
              <a:t> leads have not been contacted in a timely manner!!!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Leads time-out after 60 days</a:t>
            </a:r>
          </a:p>
          <a:p>
            <a:endParaRPr lang="en-US" baseline="0" dirty="0" smtClean="0"/>
          </a:p>
          <a:p>
            <a:r>
              <a:rPr lang="en-US" baseline="0" dirty="0" smtClean="0"/>
              <a:t>36 leads x 12 months = 432 scouts for the year.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E7212-4B1C-4339-A13A-FCCE3B2A26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835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are not</a:t>
            </a:r>
            <a:r>
              <a:rPr lang="en-US" baseline="0" dirty="0" smtClean="0"/>
              <a:t> going to do your job for you.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E7212-4B1C-4339-A13A-FCCE3B2A26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68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E7212-4B1C-4339-A13A-FCCE3B2A269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116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E8DA3D-D2AC-C140-BF6D-04055DEEE4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1DA69C0-3446-D54D-A1DD-48FF0AAA69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12896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5BC1A1-71A0-DD49-9760-63A00E587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E816CB3-B610-1343-910C-FE7CA519D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089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02C236-A5CC-0942-86BC-81B68A2E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80D9B54-7E16-4041-B18C-004901054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1564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4A5115-BAEF-B54F-A24E-E4D00826C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0656E6-EE05-814D-BF98-31D3E19F5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91AC6C9-B054-3449-89C7-992CBBFE0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7057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3046A1-CEBF-FE4D-8EC8-94E9493BA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7"/>
            <a:ext cx="10515600" cy="10223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77A7759-2F2D-3445-BDB1-AB58AA8E4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C80BB42-A06D-BA42-A675-52753B506A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E2C04E3-E618-FD48-BCA7-0F2B5DCE58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812CE5C-941F-0141-BEC6-BF9787C5D7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3711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84C152-455D-3F4E-B7F3-B6657B87C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258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1821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5597AB-E128-0745-9038-63DF83CE6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27586"/>
            <a:ext cx="3932237" cy="1329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D0C21B-E579-5545-B400-50D00FD4F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A810B73-8EFF-DA4C-BA48-5BC7D02B7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5024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5350A7-404B-AF40-90AF-075D3496C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86580"/>
            <a:ext cx="3932237" cy="1270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0F646A5-E0E7-EE41-B64B-3862CF3131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A6335AD-0144-9247-A588-E162F070FE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017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D86C378-49E5-9E4B-9481-04C93F2A5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28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DEB958A-A4ED-C94C-AFED-82D616C11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06486"/>
            <a:ext cx="10515600" cy="4257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4A38011-7C4E-4B47-ACC7-2957C31C507C}"/>
              </a:ext>
            </a:extLst>
          </p:cNvPr>
          <p:cNvSpPr/>
          <p:nvPr userDrawn="1"/>
        </p:nvSpPr>
        <p:spPr>
          <a:xfrm>
            <a:off x="0" y="0"/>
            <a:ext cx="12192000" cy="68103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A0E1AC43-4DE8-8C40-BE46-3DF9DA0B7F1E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1405" y="138808"/>
            <a:ext cx="2666950" cy="426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3837316C-76F2-5B41-AF8B-2650BA79107B}"/>
              </a:ext>
            </a:extLst>
          </p:cNvPr>
          <p:cNvPicPr/>
          <p:nvPr userDrawn="1"/>
        </p:nvPicPr>
        <p:blipFill rotWithShape="1">
          <a:blip r:embed="rId12"/>
          <a:srcRect l="84826" b="3642"/>
          <a:stretch/>
        </p:blipFill>
        <p:spPr>
          <a:xfrm>
            <a:off x="10227365" y="4165017"/>
            <a:ext cx="1964635" cy="269298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C89F0B8-BF2B-4541-8EE5-54EB62568CD5}"/>
              </a:ext>
            </a:extLst>
          </p:cNvPr>
          <p:cNvSpPr/>
          <p:nvPr userDrawn="1"/>
        </p:nvSpPr>
        <p:spPr>
          <a:xfrm>
            <a:off x="0" y="6579704"/>
            <a:ext cx="12192000" cy="27829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28FE34DE-C035-034C-A384-93AFFC18C2D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347450" y="6386687"/>
            <a:ext cx="765392" cy="9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625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aterlakecouncil.org/beascou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Erik@Cairnipc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2A3794-2A33-B948-9E83-1515DA71DE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>
                <a:ea typeface="Geneva" charset="-128"/>
              </a:rPr>
              <a:t>Be A Scout &amp;</a:t>
            </a:r>
            <a:br>
              <a:rPr lang="en-US" altLang="en-US" dirty="0">
                <a:ea typeface="Geneva" charset="-128"/>
              </a:rPr>
            </a:br>
            <a:r>
              <a:rPr lang="en-US" altLang="en-US" dirty="0">
                <a:ea typeface="Geneva" charset="-128"/>
              </a:rPr>
              <a:t>Online Applications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79E289B-F336-7D44-B053-EA3C7D4990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sz="3600" dirty="0" smtClean="0"/>
          </a:p>
          <a:p>
            <a:pPr>
              <a:defRPr/>
            </a:pP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</a:rPr>
              <a:t>February </a:t>
            </a:r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2, 2021</a:t>
            </a:r>
          </a:p>
        </p:txBody>
      </p:sp>
    </p:spTree>
    <p:extLst>
      <p:ext uri="{BB962C8B-B14F-4D97-AF65-F5344CB8AC3E}">
        <p14:creationId xmlns:p14="http://schemas.microsoft.com/office/powerpoint/2010/main" val="121144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76950" y="860077"/>
            <a:ext cx="948803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Pop Quiz!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algn="ctr"/>
            <a:r>
              <a:rPr lang="en-US" sz="2800" i="1" dirty="0" smtClean="0"/>
              <a:t>What story do these images tell?</a:t>
            </a:r>
          </a:p>
        </p:txBody>
      </p:sp>
      <p:pic>
        <p:nvPicPr>
          <p:cNvPr id="3" name="Picture 2" descr="Man Sleeping While Fishing Royalty Free Clipart Image | Royalty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50" y="1897638"/>
            <a:ext cx="2442103" cy="1500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Elmer Fudd | Looney Tunes … | Vintage cartoon, Cool cartoo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201" y="802471"/>
            <a:ext cx="1887681" cy="2690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Image result for cub scouts popcorn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030" y="4680214"/>
            <a:ext cx="3928142" cy="10922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 descr="Facebook Logo Images, Stock Photos &amp; Vectors | Shutterstoc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93" y="4488953"/>
            <a:ext cx="2712440" cy="14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Update your BeAScout pin today, so future Scouting families can find you  tomorrow | Trail of Tears District - Boy Scouts of Americ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857" y="2609725"/>
            <a:ext cx="3657889" cy="182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292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76950" y="860077"/>
            <a:ext cx="948803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Agenda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BeAScout.org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Pin Management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Turning on online applications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Becoming a Family Pack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Invitation Manager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Application Manager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Youth Applications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Adult Applications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Organization </a:t>
            </a:r>
            <a:r>
              <a:rPr lang="en-US" sz="2400" dirty="0" smtClean="0"/>
              <a:t>Manager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Organization Security Manager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Follow-up expectations and protocols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Who to contact for help…</a:t>
            </a:r>
          </a:p>
        </p:txBody>
      </p:sp>
    </p:spTree>
    <p:extLst>
      <p:ext uri="{BB962C8B-B14F-4D97-AF65-F5344CB8AC3E}">
        <p14:creationId xmlns:p14="http://schemas.microsoft.com/office/powerpoint/2010/main" val="289554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76950" y="860077"/>
            <a:ext cx="948803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By the Numbers…</a:t>
            </a:r>
          </a:p>
          <a:p>
            <a:pPr algn="ctr"/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7946740"/>
              </p:ext>
            </p:extLst>
          </p:nvPr>
        </p:nvGraphicFramePr>
        <p:xfrm>
          <a:off x="640773" y="1859939"/>
          <a:ext cx="3432463" cy="3621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325961" y="2171699"/>
            <a:ext cx="319001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36 New Leads on </a:t>
            </a:r>
            <a:endParaRPr lang="en-US" sz="2400" dirty="0" smtClean="0"/>
          </a:p>
          <a:p>
            <a:pPr algn="ctr"/>
            <a:r>
              <a:rPr lang="en-US" sz="2400" dirty="0" smtClean="0"/>
              <a:t>Be-A-Scout </a:t>
            </a:r>
            <a:r>
              <a:rPr lang="en-US" sz="2400" dirty="0"/>
              <a:t>since </a:t>
            </a:r>
            <a:r>
              <a:rPr lang="en-US" sz="2400" dirty="0" smtClean="0"/>
              <a:t>1/1/2021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11 Leads more than 7 days old have not been contacted.  </a:t>
            </a:r>
            <a:r>
              <a:rPr lang="en-US" sz="2400" dirty="0" smtClean="0">
                <a:sym typeface="Wingdings" panose="05000000000000000000" pitchFamily="2" charset="2"/>
              </a:rPr>
              <a:t></a:t>
            </a:r>
            <a:endParaRPr lang="en-US" sz="2400" dirty="0"/>
          </a:p>
          <a:p>
            <a:pPr algn="ctr"/>
            <a:endParaRPr lang="en-US" sz="240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9250076"/>
              </p:ext>
            </p:extLst>
          </p:nvPr>
        </p:nvGraphicFramePr>
        <p:xfrm>
          <a:off x="7668491" y="1844962"/>
          <a:ext cx="3578802" cy="3636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26" name="Picture 2" descr="22,418 Sad Child Illustrations, Royalty-Free Vector Graphics &amp; Clip Art -  iStoc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235" y="4937986"/>
            <a:ext cx="1288761" cy="128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ad Stock Illustrations – 147,910 Sad Stock Illustrations, Vectors &amp; Clipart  - Dreamstim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470" y="4937986"/>
            <a:ext cx="1288761" cy="128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80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76950" y="860077"/>
            <a:ext cx="948803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Membership Expectations</a:t>
            </a:r>
          </a:p>
          <a:p>
            <a:pPr algn="ctr"/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Automatic emails are sent to Unit Key 3 twice a week, for any leads and applications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Weekly emails will be sent to from Council staff for pending leads.  Commissioners to be copied.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Unit Committee Chairs will receive a phone call from Council staff if a lead has not been contacted after 7 days.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Staff and Membership Committee take ownership of lead if not contacted after 14 days…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i="1" dirty="0" smtClean="0">
                <a:solidFill>
                  <a:srgbClr val="0070C0"/>
                </a:solidFill>
              </a:rPr>
              <a:t>No one wants to get to this step!!</a:t>
            </a:r>
          </a:p>
        </p:txBody>
      </p:sp>
    </p:spTree>
    <p:extLst>
      <p:ext uri="{BB962C8B-B14F-4D97-AF65-F5344CB8AC3E}">
        <p14:creationId xmlns:p14="http://schemas.microsoft.com/office/powerpoint/2010/main" val="77302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76950" y="860077"/>
            <a:ext cx="948803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Who to contact for support…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Website:  </a:t>
            </a:r>
            <a:r>
              <a:rPr lang="en-US" sz="2400" u="sng" dirty="0">
                <a:hlinkClick r:id="rId3"/>
              </a:rPr>
              <a:t>www.craterlakecouncil.org/beascout</a:t>
            </a: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Unit </a:t>
            </a:r>
            <a:r>
              <a:rPr lang="en-US" sz="2400" dirty="0" smtClean="0"/>
              <a:t>Commissioner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Membership </a:t>
            </a:r>
            <a:r>
              <a:rPr lang="en-US" sz="2400" dirty="0" smtClean="0"/>
              <a:t>Committee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Looking for enthusiastic, self-starters in each district &amp; program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District </a:t>
            </a:r>
            <a:r>
              <a:rPr lang="en-US" sz="2400" dirty="0" smtClean="0"/>
              <a:t>Executive &amp; Council Staff</a:t>
            </a:r>
          </a:p>
        </p:txBody>
      </p:sp>
    </p:spTree>
    <p:extLst>
      <p:ext uri="{BB962C8B-B14F-4D97-AF65-F5344CB8AC3E}">
        <p14:creationId xmlns:p14="http://schemas.microsoft.com/office/powerpoint/2010/main" val="220969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2A3794-2A33-B948-9E83-1515DA71D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0245"/>
            <a:ext cx="9144000" cy="2387600"/>
          </a:xfrm>
        </p:spPr>
        <p:txBody>
          <a:bodyPr/>
          <a:lstStyle/>
          <a:p>
            <a:r>
              <a:rPr lang="en-US" altLang="en-US" dirty="0" smtClean="0">
                <a:ea typeface="Geneva" charset="-128"/>
              </a:rPr>
              <a:t>Thank you for you time and dedication to scouting!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79E289B-F336-7D44-B053-EA3C7D499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32926"/>
            <a:ext cx="9144000" cy="77282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i="1" dirty="0" smtClean="0">
                <a:solidFill>
                  <a:schemeClr val="bg1">
                    <a:lumMod val="50000"/>
                  </a:schemeClr>
                </a:solidFill>
              </a:rPr>
              <a:t>Questions</a:t>
            </a:r>
            <a:r>
              <a:rPr lang="en-US" sz="3600" i="1" dirty="0" smtClean="0">
                <a:solidFill>
                  <a:schemeClr val="bg1">
                    <a:lumMod val="50000"/>
                  </a:schemeClr>
                </a:solidFill>
              </a:rPr>
              <a:t>?  Answers!</a:t>
            </a:r>
            <a:endParaRPr lang="en-US" sz="36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F79E289B-F336-7D44-B053-EA3C7D49902E}"/>
              </a:ext>
            </a:extLst>
          </p:cNvPr>
          <p:cNvSpPr txBox="1">
            <a:spLocks/>
          </p:cNvSpPr>
          <p:nvPr/>
        </p:nvSpPr>
        <p:spPr>
          <a:xfrm>
            <a:off x="2646218" y="4710401"/>
            <a:ext cx="6899563" cy="1655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 smtClean="0"/>
              <a:t>Erik Johnsen</a:t>
            </a:r>
          </a:p>
          <a:p>
            <a:pPr algn="l">
              <a:defRPr/>
            </a:pPr>
            <a:r>
              <a:rPr lang="en-US" sz="3000" dirty="0" smtClean="0"/>
              <a:t>VP – Membership	</a:t>
            </a:r>
            <a:r>
              <a:rPr lang="en-US" sz="3000" dirty="0" smtClean="0">
                <a:hlinkClick r:id="rId2"/>
              </a:rPr>
              <a:t>Erik@Cairnipc.com</a:t>
            </a:r>
            <a:endParaRPr lang="en-US" sz="3000" dirty="0" smtClean="0"/>
          </a:p>
          <a:p>
            <a:pPr algn="l">
              <a:defRPr/>
            </a:pPr>
            <a:r>
              <a:rPr lang="en-US" sz="3000" dirty="0" smtClean="0"/>
              <a:t>Crater Lake Council	(541) 324-9953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3020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294</Words>
  <Application>Microsoft Office PowerPoint</Application>
  <PresentationFormat>Widescreen</PresentationFormat>
  <Paragraphs>71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Geneva</vt:lpstr>
      <vt:lpstr>Wingdings</vt:lpstr>
      <vt:lpstr>Office Theme</vt:lpstr>
      <vt:lpstr>Be A Scout &amp; Online Applications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for you time and dedication to scouting!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Darin Kinn</dc:creator>
  <cp:lastModifiedBy>Erik Johnsen</cp:lastModifiedBy>
  <cp:revision>23</cp:revision>
  <dcterms:created xsi:type="dcterms:W3CDTF">2020-07-30T13:31:08Z</dcterms:created>
  <dcterms:modified xsi:type="dcterms:W3CDTF">2021-02-02T21:13:30Z</dcterms:modified>
</cp:coreProperties>
</file>