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5"/>
  </p:notesMasterIdLst>
  <p:sldIdLst>
    <p:sldId id="256" r:id="rId5"/>
    <p:sldId id="258" r:id="rId6"/>
    <p:sldId id="259"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9E738-7E81-4F2B-9938-7B3F0E06F806}" v="1" dt="2023-09-13T20:06:45.627"/>
    <p1510:client id="{E936E57E-B8C8-3E4E-B7F8-EEFFD2459E70}" v="38" dt="2023-05-16T20:48:07.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5" name="Google Shape;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following slideshow may be adjusted to fit your unit’s needs.  To facilitate the Orientation please select print note pages when you print the document in order to get all of the information that goes with each slide.  Feel free to customize the presentation as necessary.  Slides 13-17 may be customized as needed by the unit.  Units may choose to abridge slides 6 and 7 depending on how soon after the start of the Cub Scouting year the New Family Orientation has taken place.  </a:t>
            </a:r>
            <a:endParaRPr/>
          </a:p>
        </p:txBody>
      </p:sp>
      <p:sp>
        <p:nvSpPr>
          <p:cNvPr id="56" name="Google Shape;5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7" name="Google Shape;1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110" b="0" i="0" u="none" strike="noStrike" cap="none">
                <a:solidFill>
                  <a:schemeClr val="dk1"/>
                </a:solidFill>
                <a:latin typeface="Calibri"/>
                <a:ea typeface="Calibri"/>
                <a:cs typeface="Calibri"/>
                <a:sym typeface="Calibri"/>
              </a:rPr>
              <a:t>Our pack operates through all volunteer leadership.  Being a leader is fun, challenging, and rewarding.  Leaders find their experiences help them to become even better parents as they get to spend extra time with their son.  Some reasons that parents choose to be leaders include:</a:t>
            </a:r>
            <a:endParaRPr/>
          </a:p>
          <a:p>
            <a:pPr marL="0" marR="0" lvl="0" indent="0" algn="l" rtl="0">
              <a:lnSpc>
                <a:spcPct val="9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Wanting to be a part of the fun and fellowship with other families sharing in the pride of their boys’ accomplishments</a:t>
            </a:r>
            <a:endParaRPr/>
          </a:p>
          <a:p>
            <a:pPr marL="0" marR="0" lvl="0" indent="0" algn="l" rtl="0">
              <a:lnSpc>
                <a:spcPct val="9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A chance to help their son and his friends to become good citizens</a:t>
            </a:r>
            <a:endParaRPr/>
          </a:p>
          <a:p>
            <a:pPr marL="0" marR="0" lvl="0" indent="0" algn="l" rtl="0">
              <a:lnSpc>
                <a:spcPct val="9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They were Scouts themselves and want their son to have the same fun experiences they had</a:t>
            </a:r>
            <a:endParaRPr/>
          </a:p>
          <a:p>
            <a:pPr marL="0" marR="0" lvl="0" indent="0" algn="l" rtl="0">
              <a:lnSpc>
                <a:spcPct val="90000"/>
              </a:lnSpc>
              <a:spcBef>
                <a:spcPts val="0"/>
              </a:spcBef>
              <a:spcAft>
                <a:spcPts val="0"/>
              </a:spcAft>
              <a:buClr>
                <a:schemeClr val="dk1"/>
              </a:buClr>
              <a:buSzPts val="1110"/>
              <a:buFont typeface="Arial"/>
              <a:buChar char="•"/>
            </a:pPr>
            <a:r>
              <a:rPr lang="en-US" sz="1110" b="0" i="0" u="none" strike="noStrike" cap="none">
                <a:solidFill>
                  <a:schemeClr val="dk1"/>
                </a:solidFill>
                <a:latin typeface="Calibri"/>
                <a:ea typeface="Calibri"/>
                <a:cs typeface="Calibri"/>
                <a:sym typeface="Calibri"/>
              </a:rPr>
              <a:t>Love of the outdoors and wanting an environment to share that with their son</a:t>
            </a:r>
            <a:endParaRPr/>
          </a:p>
          <a:p>
            <a:pPr marL="0" marR="0" lvl="0" indent="70485" algn="l" rtl="0">
              <a:lnSpc>
                <a:spcPct val="90000"/>
              </a:lnSpc>
              <a:spcBef>
                <a:spcPts val="0"/>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Font typeface="Arial"/>
              <a:buNone/>
            </a:pPr>
            <a:r>
              <a:rPr lang="en-US" sz="1110" b="0" i="0" u="none" strike="noStrike" cap="none">
                <a:solidFill>
                  <a:schemeClr val="dk1"/>
                </a:solidFill>
                <a:latin typeface="Calibri"/>
                <a:ea typeface="Calibri"/>
                <a:cs typeface="Calibri"/>
                <a:sym typeface="Calibri"/>
              </a:rPr>
              <a:t>A big concern of many new parents is that they don’t know anything about Scouting and don’t think they will make a good leader.  The fact is that many new leaders don’t know a lot about Scouting when they start but end up being great leaders.  There are many training opportunities to help a brand new parent learn the ins and outs of Scouting.  Some of the trainings can even be taken at home any time of the day.  Another concern that parents have is that they don’t have enough time during the week to be a Scout leader.  On average our leaders spend __________ hours working on getting ready for our Scout meeting and actually going to the meeting.  We have a great number of resources available in print and electronically that lead you step-by-step in what to do for every meeting during our Scouting year.  There will be some additional things like camping trips or special activities, but many of those are pack events and at no time are you ever along in trying to put this together.  </a:t>
            </a:r>
            <a:endParaRPr/>
          </a:p>
          <a:p>
            <a:pPr marL="0" marR="0" lvl="0" indent="0" algn="l" rtl="0">
              <a:lnSpc>
                <a:spcPct val="90000"/>
              </a:lnSpc>
              <a:spcBef>
                <a:spcPts val="0"/>
              </a:spcBef>
              <a:spcAft>
                <a:spcPts val="0"/>
              </a:spcAft>
              <a:buClr>
                <a:schemeClr val="dk1"/>
              </a:buClr>
              <a:buFont typeface="Arial"/>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Font typeface="Arial"/>
              <a:buNone/>
            </a:pPr>
            <a:r>
              <a:rPr lang="en-US" sz="1110" b="0" i="0" u="none" strike="noStrike" cap="none">
                <a:solidFill>
                  <a:schemeClr val="dk1"/>
                </a:solidFill>
                <a:latin typeface="Calibri"/>
                <a:ea typeface="Calibri"/>
                <a:cs typeface="Calibri"/>
                <a:sym typeface="Calibri"/>
              </a:rPr>
              <a:t>If you don’t think that you have time to commit to be a leader, we are always looking for help with some of the special events in our pack such as our Blue and Gold Banquet, our Pinewood Derby, or our Popcorn Sale.  If you feel more comfortable in helping to plan and organize those events we would be happy for your help!  </a:t>
            </a:r>
            <a:endParaRPr/>
          </a:p>
        </p:txBody>
      </p:sp>
      <p:sp>
        <p:nvSpPr>
          <p:cNvPr id="128" name="Google Shape;1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6" name="Google Shape;1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Our Pack is part of the Northeast Illinois Council.  The Northeast Illinois Council is responsible for all Scouting programs in Lake and Northern Cook County The council has a service center in Lancaster with a Scout Shop that sells uniforms, awards, and general Scouting supplies.  The service center in Highland Park is also home to our Field Services department with full-time professional staff who serve each part of the council.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Our council is broken down into 3 districts.  Our Pack is in the ____________________________________ District.  A Scouting district is a geographical region of the BSA local council that has its own volunteer support committee and commissioner staff to help each unit.  </a:t>
            </a:r>
            <a:endParaRPr/>
          </a:p>
        </p:txBody>
      </p:sp>
      <p:sp>
        <p:nvSpPr>
          <p:cNvPr id="137" name="Google Shape;13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3" name="Google Shape;1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925" b="0" i="0" u="none" strike="noStrike" cap="none">
                <a:solidFill>
                  <a:schemeClr val="dk1"/>
                </a:solidFill>
                <a:latin typeface="Calibri"/>
                <a:ea typeface="Calibri"/>
                <a:cs typeface="Calibri"/>
                <a:sym typeface="Calibri"/>
              </a:rPr>
              <a:t>As I mentioned before, the Boy Scouts of America offers convenient training for everyone—parents, leaders, and youth members.  This orientation has been designed to help you learn a little about Cub Scouting and the wonderful year-round adventure that you and your son have become a part of.  If you would be interested in finding out about more training, you can log on to www.scouting.org and click on the “Parent” tab and then the “Training” section and you will be able to check out the online trainings for yourself.</a:t>
            </a:r>
            <a:endParaRPr/>
          </a:p>
          <a:p>
            <a:pPr marL="0" marR="0" lvl="0" indent="0" algn="l" rtl="0">
              <a:lnSpc>
                <a:spcPct val="90000"/>
              </a:lnSpc>
              <a:spcBef>
                <a:spcPts val="0"/>
              </a:spcBef>
              <a:spcAft>
                <a:spcPts val="0"/>
              </a:spcAft>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925" b="0" i="0" u="none" strike="noStrike" cap="none">
                <a:solidFill>
                  <a:schemeClr val="dk1"/>
                </a:solidFill>
                <a:latin typeface="Calibri"/>
                <a:ea typeface="Calibri"/>
                <a:cs typeface="Calibri"/>
                <a:sym typeface="Calibri"/>
              </a:rPr>
              <a:t>Leaders are also trained in our Age-appropriate guidelines which help to define what activities are appropriate for the correct age groups in Scouting.    </a:t>
            </a:r>
            <a:endParaRPr/>
          </a:p>
          <a:p>
            <a:pPr marL="0" marR="0" lvl="0" indent="0" algn="l" rtl="0">
              <a:lnSpc>
                <a:spcPct val="90000"/>
              </a:lnSpc>
              <a:spcBef>
                <a:spcPts val="0"/>
              </a:spcBef>
              <a:spcAft>
                <a:spcPts val="0"/>
              </a:spcAft>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925" b="0" i="0" u="none" strike="noStrike" cap="none">
                <a:solidFill>
                  <a:schemeClr val="dk1"/>
                </a:solidFill>
                <a:latin typeface="Calibri"/>
                <a:ea typeface="Calibri"/>
                <a:cs typeface="Calibri"/>
                <a:sym typeface="Calibri"/>
              </a:rPr>
              <a:t>Every leader in our pack is a registered member of the Boy Scouts of America, which means they have passed a background check and have taken what we call Youth Protection Training.  Child abuse is a serious problem in our society, and unfortunately, it can occur anywhere, even in Scouting.  Youth safety is of paramount importance to Scouting that is why we make certain that our leaders are the right individuals to be working with your Scout.  </a:t>
            </a:r>
            <a:endParaRPr/>
          </a:p>
          <a:p>
            <a:pPr marL="0" marR="0" lvl="0" indent="0" algn="l" rtl="0">
              <a:lnSpc>
                <a:spcPct val="90000"/>
              </a:lnSpc>
              <a:spcBef>
                <a:spcPts val="0"/>
              </a:spcBef>
              <a:spcAft>
                <a:spcPts val="0"/>
              </a:spcAft>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925" b="0" i="0" u="none" strike="noStrike" cap="none">
                <a:solidFill>
                  <a:schemeClr val="dk1"/>
                </a:solidFill>
                <a:latin typeface="Calibri"/>
                <a:ea typeface="Calibri"/>
                <a:cs typeface="Calibri"/>
                <a:sym typeface="Calibri"/>
              </a:rPr>
              <a:t>Information on our Youth Protection program can be found online and in the front cover of your son’s handbook.  A couple of highlights of our program are:</a:t>
            </a:r>
            <a:endParaRPr/>
          </a:p>
          <a:p>
            <a:pPr marL="0" marR="0" lvl="0" indent="0" algn="l" rtl="0">
              <a:lnSpc>
                <a:spcPct val="90000"/>
              </a:lnSpc>
              <a:spcBef>
                <a:spcPts val="0"/>
              </a:spcBef>
              <a:spcAft>
                <a:spcPts val="0"/>
              </a:spcAft>
              <a:buClr>
                <a:schemeClr val="dk1"/>
              </a:buClr>
              <a:buSzPts val="925"/>
              <a:buFont typeface="Arial"/>
              <a:buChar char="•"/>
            </a:pPr>
            <a:r>
              <a:rPr lang="en-US" sz="925" b="0" i="0" u="none" strike="noStrike" cap="none">
                <a:solidFill>
                  <a:schemeClr val="dk1"/>
                </a:solidFill>
                <a:latin typeface="Calibri"/>
                <a:ea typeface="Calibri"/>
                <a:cs typeface="Calibri"/>
                <a:sym typeface="Calibri"/>
              </a:rPr>
              <a:t>Two-deep leadership at all times.  For all events that the unit has there will always be at minimum 2 adults present.  At least one of those adults must be a registered member of the BSA and the other may be a parent or a guardian.  </a:t>
            </a:r>
            <a:endParaRPr/>
          </a:p>
          <a:p>
            <a:pPr marL="0" marR="0" lvl="0" indent="0" algn="l" rtl="0">
              <a:lnSpc>
                <a:spcPct val="90000"/>
              </a:lnSpc>
              <a:spcBef>
                <a:spcPts val="0"/>
              </a:spcBef>
              <a:spcAft>
                <a:spcPts val="0"/>
              </a:spcAft>
              <a:buClr>
                <a:schemeClr val="dk1"/>
              </a:buClr>
              <a:buSzPts val="925"/>
              <a:buFont typeface="Arial"/>
              <a:buChar char="•"/>
            </a:pPr>
            <a:r>
              <a:rPr lang="en-US" sz="925" b="0" i="0" u="none" strike="noStrike" cap="none">
                <a:solidFill>
                  <a:schemeClr val="dk1"/>
                </a:solidFill>
                <a:latin typeface="Calibri"/>
                <a:ea typeface="Calibri"/>
                <a:cs typeface="Calibri"/>
                <a:sym typeface="Calibri"/>
              </a:rPr>
              <a:t>No one-on-one contact.  In everything that we do in the Cub Scout program there will be no one-on-one Scout and adult interaction.  If there is a time that there needs to be a counseling session a parent will be brought in or the session will be conducted with in open view of other adults.</a:t>
            </a:r>
            <a:endParaRPr/>
          </a:p>
          <a:p>
            <a:pPr marL="0" marR="0" lvl="0" indent="0" algn="l" rtl="0">
              <a:lnSpc>
                <a:spcPct val="90000"/>
              </a:lnSpc>
              <a:spcBef>
                <a:spcPts val="0"/>
              </a:spcBef>
              <a:spcAft>
                <a:spcPts val="0"/>
              </a:spcAft>
              <a:buClr>
                <a:schemeClr val="dk1"/>
              </a:buClr>
              <a:buSzPts val="925"/>
              <a:buFont typeface="Arial"/>
              <a:buChar char="•"/>
            </a:pPr>
            <a:r>
              <a:rPr lang="en-US" sz="925" b="0" i="0" u="none" strike="noStrike" cap="none">
                <a:solidFill>
                  <a:schemeClr val="dk1"/>
                </a:solidFill>
                <a:latin typeface="Calibri"/>
                <a:ea typeface="Calibri"/>
                <a:cs typeface="Calibri"/>
                <a:sym typeface="Calibri"/>
              </a:rPr>
              <a:t>Separate accommodations for youth and adults.  An adult and a youth must not be in a situation where they are staying in the same tent together, unless the adult and youth are parent and child.  </a:t>
            </a:r>
            <a:endParaRPr/>
          </a:p>
          <a:p>
            <a:pPr marL="0" marR="0" lvl="0" indent="0" algn="l" rtl="0">
              <a:lnSpc>
                <a:spcPct val="90000"/>
              </a:lnSpc>
              <a:spcBef>
                <a:spcPts val="0"/>
              </a:spcBef>
              <a:spcAft>
                <a:spcPts val="0"/>
              </a:spcAft>
              <a:buClr>
                <a:schemeClr val="dk1"/>
              </a:buClr>
              <a:buSzPts val="925"/>
              <a:buFont typeface="Arial"/>
              <a:buChar char="•"/>
            </a:pPr>
            <a:r>
              <a:rPr lang="en-US" sz="925" b="0" i="0" u="none" strike="noStrike" cap="none">
                <a:solidFill>
                  <a:schemeClr val="dk1"/>
                </a:solidFill>
                <a:latin typeface="Calibri"/>
                <a:ea typeface="Calibri"/>
                <a:cs typeface="Calibri"/>
                <a:sym typeface="Calibri"/>
              </a:rPr>
              <a:t>No hazing or bullying.  Hazing and bullying are not consistent with the values that we strive to teach our Scouts and do not have a place in any event with our pack.  If there is an issue or perceived issue it should be brought up to unit leadership right away so that it can be dealt with appropriately.</a:t>
            </a:r>
            <a:endParaRPr/>
          </a:p>
          <a:p>
            <a:pPr marL="0" marR="0" lvl="0" indent="0" algn="l" rtl="0">
              <a:lnSpc>
                <a:spcPct val="90000"/>
              </a:lnSpc>
              <a:spcBef>
                <a:spcPts val="0"/>
              </a:spcBef>
              <a:spcAft>
                <a:spcPts val="0"/>
              </a:spcAft>
              <a:buClr>
                <a:schemeClr val="dk1"/>
              </a:buClr>
              <a:buSzPts val="925"/>
              <a:buFont typeface="Arial"/>
              <a:buChar char="•"/>
            </a:pPr>
            <a:r>
              <a:rPr lang="en-US" sz="925" b="0" i="0" u="none" strike="noStrike" cap="none">
                <a:solidFill>
                  <a:schemeClr val="dk1"/>
                </a:solidFill>
                <a:latin typeface="Calibri"/>
                <a:ea typeface="Calibri"/>
                <a:cs typeface="Calibri"/>
                <a:sym typeface="Calibri"/>
              </a:rPr>
              <a:t>Privacy of youth is respected.  At all of our camping facilities there are separate accommodations for adults and youth.</a:t>
            </a:r>
            <a:endParaRPr/>
          </a:p>
          <a:p>
            <a:pPr marL="0" marR="0" lvl="0" indent="0" algn="l" rtl="0">
              <a:lnSpc>
                <a:spcPct val="90000"/>
              </a:lnSpc>
              <a:spcBef>
                <a:spcPts val="0"/>
              </a:spcBef>
              <a:spcAft>
                <a:spcPts val="0"/>
              </a:spcAft>
              <a:buClr>
                <a:schemeClr val="dk1"/>
              </a:buClr>
              <a:buSzPts val="925"/>
              <a:buFont typeface="Arial"/>
              <a:buChar char="•"/>
            </a:pPr>
            <a:r>
              <a:rPr lang="en-US" sz="925" b="0" i="0" u="none" strike="noStrike" cap="none">
                <a:solidFill>
                  <a:schemeClr val="dk1"/>
                </a:solidFill>
                <a:latin typeface="Calibri"/>
                <a:ea typeface="Calibri"/>
                <a:cs typeface="Calibri"/>
                <a:sym typeface="Calibri"/>
              </a:rPr>
              <a:t>Buddy system.  All boys are taught to travel with a youth buddy for any activity or meeting that they are involved in.</a:t>
            </a:r>
            <a:endParaRPr/>
          </a:p>
        </p:txBody>
      </p:sp>
      <p:sp>
        <p:nvSpPr>
          <p:cNvPr id="144" name="Google Shape;14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1" name="Google Shape;15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(Pack Dues vary from Pack to Pack so please feel free to customize this slide as it seems fit.  Some packs lump everything together into one fee, while others break things down)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a:solidFill>
                  <a:schemeClr val="dk1"/>
                </a:solidFill>
                <a:latin typeface="Calibri"/>
                <a:ea typeface="Calibri"/>
                <a:cs typeface="Calibri"/>
                <a:sym typeface="Calibri"/>
              </a:rPr>
              <a:t>Boys’ Life</a:t>
            </a:r>
            <a:r>
              <a:rPr lang="en-US" sz="1200" b="0" i="0" u="none" strike="noStrike" cap="none">
                <a:solidFill>
                  <a:schemeClr val="dk1"/>
                </a:solidFill>
                <a:latin typeface="Calibri"/>
                <a:ea typeface="Calibri"/>
                <a:cs typeface="Calibri"/>
                <a:sym typeface="Calibri"/>
              </a:rPr>
              <a:t> is a great resource.  It is a magazine for boys and adults that is delivered monthly and has interesting features on Scouting, sports, hobbies, magic, award winning fiction, science and U.S. history.  There are also jokes, comics, and short stories.  You should have received a miniature version of the magazine in your son’s New Scout Packet.</a:t>
            </a:r>
            <a:endParaRPr sz="1200" b="0" i="1" u="none" strike="noStrike" cap="none">
              <a:solidFill>
                <a:schemeClr val="dk1"/>
              </a:solidFill>
              <a:latin typeface="Calibri"/>
              <a:ea typeface="Calibri"/>
              <a:cs typeface="Calibri"/>
              <a:sym typeface="Calibri"/>
            </a:endParaRPr>
          </a:p>
        </p:txBody>
      </p:sp>
      <p:sp>
        <p:nvSpPr>
          <p:cNvPr id="152" name="Google Shape;15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9" name="Google Shape;1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help pay for the many awards and activities you and your son will be participating in this year, we will be doing several fundraisers.  One of our major fundraisers is the Trails End Popcorn sale.  The popcorn sale along with our other fundraising projects are opportunities for your son to “earn his way” in paying for Scouting activities available to him.  Product selling teaches Scouts selling and communication skills.  In addition to that, you son can qualify for some fantastic prizes!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rest of this slide can be customized per each unit.)  </a:t>
            </a:r>
            <a:endParaRPr/>
          </a:p>
        </p:txBody>
      </p:sp>
      <p:sp>
        <p:nvSpPr>
          <p:cNvPr id="160" name="Google Shape;16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7" name="Google Shape;16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is just a brief description of uniforming.  Packs may choose to edit this in regards to pieces that they might not use or pieces that they might give out to new Scouts.  Packs may also decide to talk about a Pack activity shirt if they utilize a piece like that for different Scouting functions and events)</a:t>
            </a:r>
            <a:endParaRPr/>
          </a:p>
        </p:txBody>
      </p:sp>
      <p:sp>
        <p:nvSpPr>
          <p:cNvPr id="168" name="Google Shape;168;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5" name="Google Shape;17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Going camping is one of the ultimate experiences for any Cub Scout and there are lots of great opportunities for camping close by.  In addition to boys getting to do things like shoot BB guns and bow and arrows, paddle a boat, learn about nature, go on a pump bike bicycle course, go fishing, and go swimming, boys learn skills that they will be able to take with them their entire life.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(Share information specifically about Camp Mack, district breakfast hikes, or other events that the pack does on an annual or regular basis.  Camping is one of the things that gets kids excited about Scouting and whatever we can do to highlight these experiences will hopefully get their parents excited too!)</a:t>
            </a:r>
            <a:endParaRPr/>
          </a:p>
        </p:txBody>
      </p:sp>
      <p:sp>
        <p:nvSpPr>
          <p:cNvPr id="176" name="Google Shape;17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4" name="Google Shape;18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possible for a Cub Scout to be involved with his den and his pack and still participate in sports.  Many Scouts actually do both.  Communication is key and if your son has conflicts between sports and scouting, please know that we can be flexible.  It is important to remember that sports skills and scout leadership skills are complimentary.  A scout definitely makes for a great captain or a leader of a sports team and Scouting helps to prepare him for that responsibility.  As you have heard in this program, Scouting requirements often involve physical fitness and encourage your son to be active in a sport or activity that he really enjoys.  </a:t>
            </a:r>
            <a:endParaRPr/>
          </a:p>
        </p:txBody>
      </p:sp>
      <p:sp>
        <p:nvSpPr>
          <p:cNvPr id="185" name="Google Shape;18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1" name="Google Shape;19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founder of the Scouting movement, Baden Powell, once said that “Scouting is a game with a purpose.”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a society where your son is often taught that winning is everything, sometimes it is forgotten that the process of doing something—the game itself--and giving it his best effort is often times more important than whether he wins or loses.  In Cub Scouting your son will:</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Learn new physical skills through sports, crafts, and games</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Learn how to get along with others through group activities</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Reinforce mental skills such as writing and calculating</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Develop personal independence</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Have a chance to develop a closer family bond with you</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Learn the importance of the outdoors and be able to appreciate the world around him</a:t>
            </a:r>
            <a:endParaRPr/>
          </a:p>
          <a:p>
            <a:pPr marL="0" marR="0" lvl="0" indent="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And in doing on of these things have FUN while making friends and memories that will last a lifetime.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Game is Scouting and the purpose is to prepare Scouts to be the best that they can be during their lifetime!  </a:t>
            </a:r>
            <a:endParaRPr/>
          </a:p>
        </p:txBody>
      </p:sp>
      <p:sp>
        <p:nvSpPr>
          <p:cNvPr id="192" name="Google Shape;19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8" name="Google Shape;19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 name="Google Shape;7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4" name="Google Shape;20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Thank-you all for coming out this evening.  If you think of any questions after tonight please don’t hesitate to contact me at ______________________________ or for questions about Scouting in general you can contact the Northeast Illinois Council, BSA at 717-394-4063.</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Before you leave tonight if you have not filled out a family talent survey please do so and return it to me.  If you do not have all the information for your Adventure Plan, we will be happy to help you fill in the all of the correct contact information.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Our next meeting will be _________________________________________________.  Welcome to Cub Scouting at Pack ________________!</a:t>
            </a:r>
            <a:endParaRPr/>
          </a:p>
        </p:txBody>
      </p:sp>
      <p:sp>
        <p:nvSpPr>
          <p:cNvPr id="205" name="Google Shape;20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7" name="Google Shape;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Let’s talk for just a moment about Why Cub Scouting?  I shared with you earlier why I am involved in Scouting, but everyone joins Cub Scouting for different reasons.  In front of you are a couple of different reasons that parents have shared with me.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Scouting is a year round experience, but many Scouts and their families choose Scouting because of its outdoor activities.  Today many children spend much of their time in front of the television, playing video games, or on a computer.  It is good for youth to get outside and be active and Scouting helps to facilitate that.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age at which youth engage in Facebook, Twitter, and text messaging seems to get younger and younger and many youth are communicating digitally instead of face-to-face.  Scouting gives youth an opportunity to have face-to-face interactions with kids their own age and have positive interactions with adults.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Scouting also helps Scouts develop a better sense of self-esteem.  Scouts will have an opportunity to do their best and recognized for their achievement.</a:t>
            </a:r>
            <a:endParaRPr/>
          </a:p>
        </p:txBody>
      </p:sp>
      <p:sp>
        <p:nvSpPr>
          <p:cNvPr id="78" name="Google Shape;7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3" name="Google Shape;6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Welcome to Cub Scouting—the best program for a boy in 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through 5</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grade and his family!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My name is _____________________________ and my role in Scouting is _______________________________ (position).  I decided to get involved with Scouting ________________ (how many years ago) because _____________________________ (share a little bit about why you chose to get involved in Scouting and what it has meant to you, your family, your community, or anything positive that you would like to share).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 would like to take a moment to make some introductions for tonight.  First, I would like to welcome our visitors (visitors may include prospects, Council or District leadership/staff, visitors from the chartering organization).  I would like to welcome all of our parents (take a moment and let them introduce themselves).  With us tonight are members of our pack leadership.  (introduce pack leadership that is present).  Finally, we have some members of the local Boy Scout troop that work with us on a regular basis.  You may see some of these Scouts/leaders attending some of our meetings throughout the year (introduce the Boy Scout leaders).</a:t>
            </a:r>
            <a:endParaRPr/>
          </a:p>
        </p:txBody>
      </p:sp>
      <p:sp>
        <p:nvSpPr>
          <p:cNvPr id="64" name="Google Shape;6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4" name="Google Shape;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There are 10 key purposes to the Cub Scout Program and those are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Character Development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Spiritual Growth</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Good Citizenship</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Sportsmanship and Fitness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Family Understanding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Respectful relationships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Personal Achievement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Friendly Service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Fun and Adventure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Preparation for Boy Scouts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Through the many programs that we will be conducting as part of the den and the pack we will be incorporating all of these 10 key purposes, especially, having fun!</a:t>
            </a:r>
            <a:endParaRPr/>
          </a:p>
        </p:txBody>
      </p:sp>
      <p:sp>
        <p:nvSpPr>
          <p:cNvPr id="85" name="Google Shape;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1" name="Google Shape;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When a boy joins Cub Scouting he is joining with his family.  The family is the basis of Cub Scouting and Cub Scouting exists to support your family and help enrich your family time together.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Boys and their families become part of a Cub Scout Den.  A Cub Scout Den is a small group of boys in the same grade level who meet weekly.  Each Cub Scout Den has a Den Leader who helps to plan and carry out each Den meeting.  Sometimes, boys from the local Boy Scout Troop known as Den Chiefs will come and be a part of our meeting and help teach our Scouts scout skills.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All dens, from grades 1 through 5, make up a Cub Scout Pack. Once a month, the dens with their families come together at the pack meeting.  At the pack meeting, boys show off the new skills they have learned during the month and are recognized with the badges they have earned.  The pack is lead by the Cubmaster, who plans out some exciting events throughout the year.  Some of our special pack meetings include___________________ (talk about some of the specific events like Pinewood Derby, Blue and Gold Banquet, Father-son cake bake, or anything that your pack does special.</a:t>
            </a:r>
            <a:endParaRPr/>
          </a:p>
        </p:txBody>
      </p:sp>
      <p:sp>
        <p:nvSpPr>
          <p:cNvPr id="92" name="Google Shape;9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8" name="Google Shape;9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1" u="none" strike="noStrike" cap="none">
                <a:solidFill>
                  <a:schemeClr val="dk1"/>
                </a:solidFill>
                <a:latin typeface="Calibri"/>
                <a:ea typeface="Calibri"/>
                <a:cs typeface="Calibri"/>
                <a:sym typeface="Calibri"/>
              </a:rPr>
              <a:t>Italic items are optional depending on the length of your presentation and information.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boys who are in First Grade or at least 7 years old, they can join the Tiger Cub Den.  The boy and his parent or guardian attend all the den meetings and activities.  For each requirement for the Tiger Badge there is a family activity, a den activity, and a Go See It activity.  </a:t>
            </a:r>
            <a:r>
              <a:rPr lang="en-US" sz="1200" b="0" i="1" u="none" strike="noStrike" cap="none">
                <a:solidFill>
                  <a:schemeClr val="dk1"/>
                </a:solidFill>
                <a:latin typeface="Calibri"/>
                <a:ea typeface="Calibri"/>
                <a:cs typeface="Calibri"/>
                <a:sym typeface="Calibri"/>
              </a:rPr>
              <a:t>Some of the requirements for the Tiger Badge include:  </a:t>
            </a:r>
            <a:r>
              <a:rPr lang="en-US" sz="1200" b="1" i="1" u="none" strike="noStrike" cap="none">
                <a:solidFill>
                  <a:schemeClr val="dk1"/>
                </a:solidFill>
                <a:latin typeface="Calibri"/>
                <a:ea typeface="Calibri"/>
                <a:cs typeface="Calibri"/>
                <a:sym typeface="Calibri"/>
              </a:rPr>
              <a:t>Making my family special </a:t>
            </a:r>
            <a:r>
              <a:rPr lang="en-US" sz="1200" b="0" i="1" u="none" strike="noStrike" cap="none">
                <a:solidFill>
                  <a:schemeClr val="dk1"/>
                </a:solidFill>
                <a:latin typeface="Calibri"/>
                <a:ea typeface="Calibri"/>
                <a:cs typeface="Calibri"/>
                <a:sym typeface="Calibri"/>
              </a:rPr>
              <a:t>where a boy and his family make a family scrapbook and visit a library or historical place in their community;  </a:t>
            </a:r>
            <a:r>
              <a:rPr lang="en-US" sz="1200" b="1" i="1" u="none" strike="noStrike" cap="none">
                <a:solidFill>
                  <a:schemeClr val="dk1"/>
                </a:solidFill>
                <a:latin typeface="Calibri"/>
                <a:ea typeface="Calibri"/>
                <a:cs typeface="Calibri"/>
                <a:sym typeface="Calibri"/>
              </a:rPr>
              <a:t>Keeping Myself Healthy and Safe </a:t>
            </a:r>
            <a:r>
              <a:rPr lang="en-US" sz="1200" b="0" i="1" u="none" strike="noStrike" cap="none">
                <a:solidFill>
                  <a:schemeClr val="dk1"/>
                </a:solidFill>
                <a:latin typeface="Calibri"/>
                <a:ea typeface="Calibri"/>
                <a:cs typeface="Calibri"/>
                <a:sym typeface="Calibri"/>
              </a:rPr>
              <a:t>where a boy and his family practice a fire drill at home and then learn the rules of a game or sport and play it; and </a:t>
            </a:r>
            <a:r>
              <a:rPr lang="en-US" sz="1200" b="1" i="1" u="none" strike="noStrike" cap="none">
                <a:solidFill>
                  <a:schemeClr val="dk1"/>
                </a:solidFill>
                <a:latin typeface="Calibri"/>
                <a:ea typeface="Calibri"/>
                <a:cs typeface="Calibri"/>
                <a:sym typeface="Calibri"/>
              </a:rPr>
              <a:t>Let’s go Outdoors </a:t>
            </a:r>
            <a:r>
              <a:rPr lang="en-US" sz="1200" b="0" i="1" u="none" strike="noStrike" cap="none">
                <a:solidFill>
                  <a:schemeClr val="dk1"/>
                </a:solidFill>
                <a:latin typeface="Calibri"/>
                <a:ea typeface="Calibri"/>
                <a:cs typeface="Calibri"/>
                <a:sym typeface="Calibri"/>
              </a:rPr>
              <a:t>where the boy and his family get to have an experience in the outdoors.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boys who are in Second grade or at least 8 years old, they can join the Wolf Cub Den.  A wolf Scout works on 12 achievements to earn his Wolf Badge.  </a:t>
            </a:r>
            <a:r>
              <a:rPr lang="en-US" sz="1200" b="0" i="1" u="none" strike="noStrike" cap="none">
                <a:solidFill>
                  <a:schemeClr val="dk1"/>
                </a:solidFill>
                <a:latin typeface="Calibri"/>
                <a:ea typeface="Calibri"/>
                <a:cs typeface="Calibri"/>
                <a:sym typeface="Calibri"/>
              </a:rPr>
              <a:t>Some of the requirements for the Wolf Badge include:  </a:t>
            </a:r>
            <a:r>
              <a:rPr lang="en-US" sz="1200" b="1" i="1" u="none" strike="noStrike" cap="none">
                <a:solidFill>
                  <a:schemeClr val="dk1"/>
                </a:solidFill>
                <a:latin typeface="Calibri"/>
                <a:ea typeface="Calibri"/>
                <a:cs typeface="Calibri"/>
                <a:sym typeface="Calibri"/>
              </a:rPr>
              <a:t>Feats of Skill</a:t>
            </a:r>
            <a:r>
              <a:rPr lang="en-US" sz="1200" b="0" i="1" u="none" strike="noStrike" cap="none">
                <a:solidFill>
                  <a:schemeClr val="dk1"/>
                </a:solidFill>
                <a:latin typeface="Calibri"/>
                <a:ea typeface="Calibri"/>
                <a:cs typeface="Calibri"/>
                <a:sym typeface="Calibri"/>
              </a:rPr>
              <a:t> which emphasizes boys staying physically active through games and sports;  </a:t>
            </a:r>
            <a:r>
              <a:rPr lang="en-US" sz="1200" b="1" i="1" u="none" strike="noStrike" cap="none">
                <a:solidFill>
                  <a:schemeClr val="dk1"/>
                </a:solidFill>
                <a:latin typeface="Calibri"/>
                <a:ea typeface="Calibri"/>
                <a:cs typeface="Calibri"/>
                <a:sym typeface="Calibri"/>
              </a:rPr>
              <a:t>Making Choices</a:t>
            </a:r>
            <a:r>
              <a:rPr lang="en-US" sz="1200" b="0" i="1" u="none" strike="noStrike" cap="none">
                <a:solidFill>
                  <a:schemeClr val="dk1"/>
                </a:solidFill>
                <a:latin typeface="Calibri"/>
                <a:ea typeface="Calibri"/>
                <a:cs typeface="Calibri"/>
                <a:sym typeface="Calibri"/>
              </a:rPr>
              <a:t> where a boy is taught what to do in certain situations that he may encounter such as what to do if approached by a stranger, how to recognize a bully in school and what to do, and what to do if left at home alone; </a:t>
            </a:r>
            <a:r>
              <a:rPr lang="en-US" sz="1200" b="1" i="1" u="none" strike="noStrike" cap="none">
                <a:solidFill>
                  <a:schemeClr val="dk1"/>
                </a:solidFill>
                <a:latin typeface="Calibri"/>
                <a:ea typeface="Calibri"/>
                <a:cs typeface="Calibri"/>
                <a:sym typeface="Calibri"/>
              </a:rPr>
              <a:t>and Tools for Fixing and Building</a:t>
            </a:r>
            <a:r>
              <a:rPr lang="en-US" sz="1200" b="0" i="1" u="none" strike="noStrike" cap="none">
                <a:solidFill>
                  <a:schemeClr val="dk1"/>
                </a:solidFill>
                <a:latin typeface="Calibri"/>
                <a:ea typeface="Calibri"/>
                <a:cs typeface="Calibri"/>
                <a:sym typeface="Calibri"/>
              </a:rPr>
              <a:t> where a boy learns how to use simple tools like a screwdriver, hammer, and pliers to build or fix something.</a:t>
            </a:r>
            <a:endParaRPr/>
          </a:p>
        </p:txBody>
      </p:sp>
      <p:sp>
        <p:nvSpPr>
          <p:cNvPr id="99" name="Google Shape;9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8" name="Google Shape;1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10" b="0" i="1" u="none" strike="noStrike" cap="none">
                <a:solidFill>
                  <a:schemeClr val="dk1"/>
                </a:solidFill>
                <a:latin typeface="Calibri"/>
                <a:ea typeface="Calibri"/>
                <a:cs typeface="Calibri"/>
                <a:sym typeface="Calibri"/>
              </a:rPr>
              <a:t>Italic items are optional depending on the length of your presentation and information.</a:t>
            </a:r>
            <a:endParaRPr/>
          </a:p>
          <a:p>
            <a:pPr marL="0" marR="0" lvl="0" indent="0" algn="l" rtl="0">
              <a:spcBef>
                <a:spcPts val="0"/>
              </a:spcBef>
              <a:spcAft>
                <a:spcPts val="0"/>
              </a:spcAft>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10" b="0" i="0" u="none" strike="noStrike" cap="none">
                <a:solidFill>
                  <a:schemeClr val="dk1"/>
                </a:solidFill>
                <a:latin typeface="Calibri"/>
                <a:ea typeface="Calibri"/>
                <a:cs typeface="Calibri"/>
                <a:sym typeface="Calibri"/>
              </a:rPr>
              <a:t>For boys who are in Third Grade or are at least 9 years old, they can join the Bear Cub Den.  A Bear Scout works to complete 12 of 24 achievements to earn his Bear Badge.  These achievements continue to teach simple skills and promote interest in the world around him.  </a:t>
            </a:r>
            <a:r>
              <a:rPr lang="en-US" sz="1110" b="0" i="1" u="none" strike="noStrike" cap="none">
                <a:solidFill>
                  <a:schemeClr val="dk1"/>
                </a:solidFill>
                <a:latin typeface="Calibri"/>
                <a:ea typeface="Calibri"/>
                <a:cs typeface="Calibri"/>
                <a:sym typeface="Calibri"/>
              </a:rPr>
              <a:t>Some of these achievements are </a:t>
            </a:r>
            <a:r>
              <a:rPr lang="en-US" sz="1110" b="1" i="1" u="none" strike="noStrike" cap="none">
                <a:solidFill>
                  <a:schemeClr val="dk1"/>
                </a:solidFill>
                <a:latin typeface="Calibri"/>
                <a:ea typeface="Calibri"/>
                <a:cs typeface="Calibri"/>
                <a:sym typeface="Calibri"/>
              </a:rPr>
              <a:t>What Makes America Special</a:t>
            </a:r>
            <a:r>
              <a:rPr lang="en-US" sz="1110" b="0" i="1" u="none" strike="noStrike" cap="none">
                <a:solidFill>
                  <a:schemeClr val="dk1"/>
                </a:solidFill>
                <a:latin typeface="Calibri"/>
                <a:ea typeface="Calibri"/>
                <a:cs typeface="Calibri"/>
                <a:sym typeface="Calibri"/>
              </a:rPr>
              <a:t>, where Scouts learn about how our country works;  </a:t>
            </a:r>
            <a:r>
              <a:rPr lang="en-US" sz="1110" b="1" i="1" u="none" strike="noStrike" cap="none">
                <a:solidFill>
                  <a:schemeClr val="dk1"/>
                </a:solidFill>
                <a:latin typeface="Calibri"/>
                <a:ea typeface="Calibri"/>
                <a:cs typeface="Calibri"/>
                <a:sym typeface="Calibri"/>
              </a:rPr>
              <a:t>Sharing Your World With Wildlife</a:t>
            </a:r>
            <a:r>
              <a:rPr lang="en-US" sz="1110" b="0" i="1" u="none" strike="noStrike" cap="none">
                <a:solidFill>
                  <a:schemeClr val="dk1"/>
                </a:solidFill>
                <a:latin typeface="Calibri"/>
                <a:ea typeface="Calibri"/>
                <a:cs typeface="Calibri"/>
                <a:sym typeface="Calibri"/>
              </a:rPr>
              <a:t>, where Scouts learn about nature and the creatures that share our planet;  and </a:t>
            </a:r>
            <a:r>
              <a:rPr lang="en-US" sz="1110" b="1" i="1" u="none" strike="noStrike" cap="none">
                <a:solidFill>
                  <a:schemeClr val="dk1"/>
                </a:solidFill>
                <a:latin typeface="Calibri"/>
                <a:ea typeface="Calibri"/>
                <a:cs typeface="Calibri"/>
                <a:sym typeface="Calibri"/>
              </a:rPr>
              <a:t>Family Outdoor Adventure</a:t>
            </a:r>
            <a:r>
              <a:rPr lang="en-US" sz="1110" b="0" i="1" u="none" strike="noStrike" cap="none">
                <a:solidFill>
                  <a:schemeClr val="dk1"/>
                </a:solidFill>
                <a:latin typeface="Calibri"/>
                <a:ea typeface="Calibri"/>
                <a:cs typeface="Calibri"/>
                <a:sym typeface="Calibri"/>
              </a:rPr>
              <a:t>, where Scouts learn about being safe while having a great time in the outdoors.</a:t>
            </a:r>
            <a:endParaRPr/>
          </a:p>
          <a:p>
            <a:pPr marL="0" marR="0" lvl="0" indent="0" algn="l" rtl="0">
              <a:spcBef>
                <a:spcPts val="0"/>
              </a:spcBef>
              <a:spcAft>
                <a:spcPts val="0"/>
              </a:spcAft>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10" b="0" i="0" u="none" strike="noStrike" cap="none">
                <a:solidFill>
                  <a:schemeClr val="dk1"/>
                </a:solidFill>
                <a:latin typeface="Calibri"/>
                <a:ea typeface="Calibri"/>
                <a:cs typeface="Calibri"/>
                <a:sym typeface="Calibri"/>
              </a:rPr>
              <a:t>For boys who are in fourth and fifth grade or are at least 10 years old, they can join the Webelos Den.  A Webelos Scout works on requirements for the Webelos Badge, works on the 20 activity pins, and eventually can work on his Arrow of Light—the highest award in Cub Scouting.  </a:t>
            </a:r>
            <a:r>
              <a:rPr lang="en-US" sz="1110" b="0" i="1" u="none" strike="noStrike" cap="none">
                <a:solidFill>
                  <a:schemeClr val="dk1"/>
                </a:solidFill>
                <a:latin typeface="Calibri"/>
                <a:ea typeface="Calibri"/>
                <a:cs typeface="Calibri"/>
                <a:sym typeface="Calibri"/>
              </a:rPr>
              <a:t>Webelos continues to teach Scouts great things such as swimming while they work on the Aquanaut pin, some really great things about the world of science as they work on their Scientist pin, the ins and outs of camping outdoors through their Outdoorsman pin, and what they can do to be a great citizen through their Citizen pin.  </a:t>
            </a:r>
            <a:endParaRPr/>
          </a:p>
          <a:p>
            <a:pPr marL="0" marR="0" lvl="0" indent="0" algn="l" rtl="0">
              <a:spcBef>
                <a:spcPts val="0"/>
              </a:spcBef>
              <a:spcAft>
                <a:spcPts val="0"/>
              </a:spcAft>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10" b="0" i="0" u="none" strike="noStrike" cap="none">
                <a:solidFill>
                  <a:schemeClr val="dk1"/>
                </a:solidFill>
                <a:latin typeface="Calibri"/>
                <a:ea typeface="Calibri"/>
                <a:cs typeface="Calibri"/>
                <a:sym typeface="Calibri"/>
              </a:rPr>
              <a:t>Additionally, we aim to graduate every Webelos Scout into Boy Scouting.  This is where we work with out local troop so that your son is ready to take that next step in February or March of his fifth grade year.  </a:t>
            </a:r>
            <a:endParaRPr/>
          </a:p>
        </p:txBody>
      </p:sp>
      <p:sp>
        <p:nvSpPr>
          <p:cNvPr id="109" name="Google Shape;10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u="none">
                <a:solidFill>
                  <a:schemeClr val="dk1"/>
                </a:solidFill>
                <a:latin typeface="Arial"/>
                <a:ea typeface="Arial"/>
                <a:cs typeface="Arial"/>
                <a:sym typeface="Arial"/>
              </a:rPr>
              <a:t>8</a:t>
            </a:fld>
            <a:endParaRPr sz="1200" b="0" u="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0" name="Google Shape;1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have met some of the key leaders in our pack, but crucial to the success of our pack is our Pack Committee and our Pack’s Charter Partner.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Pack committee is made up of the committee chairman, the treasurer, the Chartered Organization Representative, other interested adults, and parents of our Cub Scouts.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committee meets once a month or more often if needed.  The committee helps to select leadership, finds meeting places, performs record keeping, manages pack finances, orders badges, maintains pack equipment, helps train leaders, and recognizes leaders.  It may sounds like a lot of work, but with everyone doing a little bit we can have a fantastic Cub Scouting year!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Chartered Organization actually owns our pack and we are chartered by ____________________________________________ (charter organization name).  The Charter Organization approves leadership, helps secure a meeting place, keeps the pack with in their guidelines as well as the policies and guidelines of the Boy Scouts of America.  </a:t>
            </a:r>
            <a:endParaRPr/>
          </a:p>
        </p:txBody>
      </p:sp>
      <p:sp>
        <p:nvSpPr>
          <p:cNvPr id="121" name="Google Shape;12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body" idx="1"/>
          </p:nvPr>
        </p:nvSpPr>
        <p:spPr>
          <a:xfrm rot="5400000">
            <a:off x="2514600" y="-457200"/>
            <a:ext cx="4114799"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rot="5400000">
            <a:off x="4937919" y="1966120"/>
            <a:ext cx="5440362"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2"/>
          <p:cNvSpPr txBox="1">
            <a:spLocks noGrp="1"/>
          </p:cNvSpPr>
          <p:nvPr>
            <p:ph type="body" idx="1"/>
          </p:nvPr>
        </p:nvSpPr>
        <p:spPr>
          <a:xfrm rot="5400000">
            <a:off x="746919" y="-15080"/>
            <a:ext cx="5440362"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1"/>
          </p:nvPr>
        </p:nvSpPr>
        <p:spPr>
          <a:xfrm>
            <a:off x="457200" y="1600201"/>
            <a:ext cx="8229600" cy="4114799"/>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1"/>
          </p:nvPr>
        </p:nvSpPr>
        <p:spPr>
          <a:xfrm>
            <a:off x="457200" y="1600201"/>
            <a:ext cx="4038600" cy="4114799"/>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4648200" y="1600201"/>
            <a:ext cx="40386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2"/>
          </p:nvPr>
        </p:nvSpPr>
        <p:spPr>
          <a:xfrm>
            <a:off x="457200" y="2174875"/>
            <a:ext cx="4040188" cy="3540125"/>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4"/>
          </p:nvPr>
        </p:nvSpPr>
        <p:spPr>
          <a:xfrm>
            <a:off x="4645025" y="2174875"/>
            <a:ext cx="4041775" cy="3540125"/>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1"/>
          </p:nvPr>
        </p:nvSpPr>
        <p:spPr>
          <a:xfrm>
            <a:off x="3575050" y="273051"/>
            <a:ext cx="5111750" cy="544195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body" idx="2"/>
          </p:nvPr>
        </p:nvSpPr>
        <p:spPr>
          <a:xfrm>
            <a:off x="457200" y="1435101"/>
            <a:ext cx="3008313" cy="4279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792288" y="4321188"/>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 name="Google Shape;45;p10"/>
          <p:cNvSpPr>
            <a:spLocks noGrp="1"/>
          </p:cNvSpPr>
          <p:nvPr>
            <p:ph type="pic" idx="2"/>
          </p:nvPr>
        </p:nvSpPr>
        <p:spPr>
          <a:xfrm>
            <a:off x="1792288" y="133363"/>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10"/>
          <p:cNvSpPr txBox="1">
            <a:spLocks noGrp="1"/>
          </p:cNvSpPr>
          <p:nvPr>
            <p:ph type="body" idx="1"/>
          </p:nvPr>
        </p:nvSpPr>
        <p:spPr>
          <a:xfrm>
            <a:off x="1792288" y="4887926"/>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57912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p:nvPr/>
        </p:nvSpPr>
        <p:spPr>
          <a:xfrm>
            <a:off x="-3175" y="6007100"/>
            <a:ext cx="6781800" cy="712788"/>
          </a:xfrm>
          <a:prstGeom prst="rect">
            <a:avLst/>
          </a:prstGeom>
          <a:solidFill>
            <a:srgbClr val="003F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body" idx="1"/>
          </p:nvPr>
        </p:nvSpPr>
        <p:spPr>
          <a:xfrm>
            <a:off x="457200" y="1600200"/>
            <a:ext cx="82296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p:nvPr/>
        </p:nvSpPr>
        <p:spPr>
          <a:xfrm>
            <a:off x="6894513" y="6007100"/>
            <a:ext cx="2249487" cy="712788"/>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1" descr="AnnivGrStandard_Rev.gif"/>
          <p:cNvPicPr preferRelativeResize="0"/>
          <p:nvPr/>
        </p:nvPicPr>
        <p:blipFill rotWithShape="1">
          <a:blip r:embed="rId13">
            <a:alphaModFix/>
          </a:blip>
          <a:srcRect/>
          <a:stretch/>
        </p:blipFill>
        <p:spPr>
          <a:xfrm>
            <a:off x="142875" y="6088063"/>
            <a:ext cx="3352800" cy="539750"/>
          </a:xfrm>
          <a:prstGeom prst="rect">
            <a:avLst/>
          </a:prstGeom>
          <a:noFill/>
          <a:ln>
            <a:noFill/>
          </a:ln>
        </p:spPr>
      </p:pic>
      <p:pic>
        <p:nvPicPr>
          <p:cNvPr id="16" name="Google Shape;16;p1"/>
          <p:cNvPicPr preferRelativeResize="0"/>
          <p:nvPr/>
        </p:nvPicPr>
        <p:blipFill rotWithShape="1">
          <a:blip r:embed="rId14">
            <a:alphaModFix/>
          </a:blip>
          <a:srcRect/>
          <a:stretch/>
        </p:blipFill>
        <p:spPr>
          <a:xfrm>
            <a:off x="7118350" y="6251575"/>
            <a:ext cx="1841500" cy="231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1371600" y="2133600"/>
            <a:ext cx="71628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dirty="0">
                <a:solidFill>
                  <a:schemeClr val="dk1"/>
                </a:solidFill>
                <a:latin typeface="Trebuchet MS"/>
                <a:ea typeface="Trebuchet MS"/>
                <a:cs typeface="Trebuchet MS"/>
                <a:sym typeface="Trebuchet MS"/>
              </a:rPr>
              <a:t>Cub Scout Pack</a:t>
            </a:r>
            <a:br>
              <a:rPr lang="en-US" sz="6000" b="0" i="0" u="none" strike="noStrike" cap="none" dirty="0">
                <a:solidFill>
                  <a:schemeClr val="dk1"/>
                </a:solidFill>
                <a:latin typeface="Trebuchet MS"/>
                <a:ea typeface="Trebuchet MS"/>
                <a:cs typeface="Trebuchet MS"/>
                <a:sym typeface="Trebuchet MS"/>
              </a:rPr>
            </a:br>
            <a:r>
              <a:rPr lang="en-US" sz="6000" b="0" i="0" u="none" strike="noStrike" cap="none" dirty="0">
                <a:solidFill>
                  <a:schemeClr val="dk1"/>
                </a:solidFill>
                <a:latin typeface="Trebuchet MS"/>
                <a:ea typeface="Trebuchet MS"/>
                <a:cs typeface="Trebuchet MS"/>
                <a:sym typeface="Trebuchet MS"/>
              </a:rPr>
              <a:t>_____________</a:t>
            </a:r>
            <a:endParaRPr dirty="0"/>
          </a:p>
        </p:txBody>
      </p:sp>
      <p:sp>
        <p:nvSpPr>
          <p:cNvPr id="59" name="Google Shape;59;p13"/>
          <p:cNvSpPr txBox="1">
            <a:spLocks noGrp="1"/>
          </p:cNvSpPr>
          <p:nvPr>
            <p:ph type="subTitle" idx="1"/>
          </p:nvPr>
        </p:nvSpPr>
        <p:spPr>
          <a:xfrm>
            <a:off x="2286000" y="3810000"/>
            <a:ext cx="64008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88888"/>
              </a:buClr>
              <a:buFont typeface="Arial"/>
              <a:buNone/>
            </a:pPr>
            <a:r>
              <a:rPr lang="en-US" sz="3200" b="0" i="0" u="none" strike="noStrike" cap="none">
                <a:solidFill>
                  <a:srgbClr val="888888"/>
                </a:solidFill>
                <a:latin typeface="Trebuchet MS"/>
                <a:ea typeface="Trebuchet MS"/>
                <a:cs typeface="Trebuchet MS"/>
                <a:sym typeface="Trebuchet MS"/>
              </a:rPr>
              <a:t>New Family Orientation</a:t>
            </a:r>
            <a:endParaRPr/>
          </a:p>
        </p:txBody>
      </p:sp>
      <p:sp>
        <p:nvSpPr>
          <p:cNvPr id="60" name="Google Shape;60;p13"/>
          <p:cNvSpPr txBox="1"/>
          <p:nvPr/>
        </p:nvSpPr>
        <p:spPr>
          <a:xfrm>
            <a:off x="1600200" y="381000"/>
            <a:ext cx="72390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Arial"/>
              <a:buNone/>
            </a:pPr>
            <a:r>
              <a:rPr lang="en-US" sz="2400" b="0" i="0" u="none" strike="noStrike" cap="none" dirty="0">
                <a:solidFill>
                  <a:srgbClr val="FFFFFF"/>
                </a:solidFill>
                <a:latin typeface="Trebuchet MS"/>
                <a:ea typeface="Trebuchet MS"/>
                <a:cs typeface="Trebuchet MS"/>
                <a:sym typeface="Trebuchet MS"/>
              </a:rPr>
              <a:t>Crater Lake Council, Boy Scouts of America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How can I get involved?</a:t>
            </a:r>
            <a:endParaRPr/>
          </a:p>
        </p:txBody>
      </p:sp>
      <p:sp>
        <p:nvSpPr>
          <p:cNvPr id="131" name="Google Shape;131;p22"/>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800" b="0" i="0" u="none" strike="noStrike" cap="none">
                <a:solidFill>
                  <a:schemeClr val="dk1"/>
                </a:solidFill>
                <a:latin typeface="Trebuchet MS"/>
                <a:ea typeface="Trebuchet MS"/>
                <a:cs typeface="Trebuchet MS"/>
                <a:sym typeface="Trebuchet MS"/>
              </a:rPr>
              <a:t>Be an active part of our Pack Committee</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Serve as an Assistant Cubmaster, Den Leader, Assistant Den Leader</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Help with a Pack Special Event</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All families are expected to help </a:t>
            </a:r>
            <a:endParaRPr/>
          </a:p>
        </p:txBody>
      </p:sp>
      <p:pic>
        <p:nvPicPr>
          <p:cNvPr id="132" name="Google Shape;132;p22" descr="BALOO_head_2.jpg"/>
          <p:cNvPicPr preferRelativeResize="0"/>
          <p:nvPr/>
        </p:nvPicPr>
        <p:blipFill rotWithShape="1">
          <a:blip r:embed="rId3">
            <a:alphaModFix/>
          </a:blip>
          <a:srcRect/>
          <a:stretch/>
        </p:blipFill>
        <p:spPr>
          <a:xfrm>
            <a:off x="1615706" y="4343399"/>
            <a:ext cx="1432293" cy="1728477"/>
          </a:xfrm>
          <a:prstGeom prst="rect">
            <a:avLst/>
          </a:prstGeom>
          <a:noFill/>
          <a:ln>
            <a:noFill/>
          </a:ln>
        </p:spPr>
      </p:pic>
      <p:sp>
        <p:nvSpPr>
          <p:cNvPr id="133" name="Google Shape;133;p22"/>
          <p:cNvSpPr txBox="1"/>
          <p:nvPr/>
        </p:nvSpPr>
        <p:spPr>
          <a:xfrm>
            <a:off x="4038600" y="4114800"/>
            <a:ext cx="46482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400" dirty="0">
                <a:solidFill>
                  <a:schemeClr val="dk1"/>
                </a:solidFill>
                <a:latin typeface="Trebuchet MS"/>
                <a:ea typeface="Trebuchet MS"/>
                <a:cs typeface="Trebuchet MS"/>
                <a:sym typeface="Trebuchet MS"/>
              </a:rPr>
              <a:t>“Cub Scouts is parents teaching character to their child and their friends”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Your Pack is Not Alone</a:t>
            </a:r>
            <a:endParaRPr/>
          </a:p>
        </p:txBody>
      </p:sp>
      <p:sp>
        <p:nvSpPr>
          <p:cNvPr id="140" name="Google Shape;140;p23"/>
          <p:cNvSpPr txBox="1">
            <a:spLocks noGrp="1"/>
          </p:cNvSpPr>
          <p:nvPr>
            <p:ph type="body" idx="1"/>
          </p:nvPr>
        </p:nvSpPr>
        <p:spPr>
          <a:xfrm>
            <a:off x="552650" y="1111348"/>
            <a:ext cx="8229600" cy="449227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Trebuchet MS"/>
                <a:ea typeface="Trebuchet MS"/>
                <a:cs typeface="Trebuchet MS"/>
                <a:sym typeface="Trebuchet MS"/>
              </a:rPr>
              <a:t>The Crater Lake Council</a:t>
            </a:r>
            <a:br>
              <a:rPr lang="en-US" sz="3200" b="0" i="0" u="none" strike="noStrike" cap="none" dirty="0">
                <a:solidFill>
                  <a:schemeClr val="dk1"/>
                </a:solidFill>
                <a:latin typeface="Trebuchet MS"/>
                <a:ea typeface="Trebuchet MS"/>
                <a:cs typeface="Trebuchet MS"/>
                <a:sym typeface="Trebuchet MS"/>
              </a:rPr>
            </a:br>
            <a:r>
              <a:rPr lang="en-US" sz="3200" b="0" i="0" u="none" strike="noStrike" cap="none" dirty="0">
                <a:solidFill>
                  <a:schemeClr val="dk1"/>
                </a:solidFill>
                <a:latin typeface="Trebuchet MS"/>
                <a:ea typeface="Trebuchet MS"/>
                <a:cs typeface="Trebuchet MS"/>
                <a:sym typeface="Trebuchet MS"/>
              </a:rPr>
              <a:t>www.craterlakecouncil.org                 facebook.com/</a:t>
            </a:r>
            <a:r>
              <a:rPr lang="en-US" sz="3200" b="0" i="0" u="none" strike="noStrike" cap="none" dirty="0" err="1">
                <a:solidFill>
                  <a:schemeClr val="dk1"/>
                </a:solidFill>
                <a:latin typeface="Trebuchet MS"/>
                <a:ea typeface="Trebuchet MS"/>
                <a:cs typeface="Trebuchet MS"/>
                <a:sym typeface="Trebuchet MS"/>
              </a:rPr>
              <a:t>clc</a:t>
            </a:r>
            <a:br>
              <a:rPr lang="en-US" sz="3200" b="0" i="0" u="none" strike="noStrike" cap="none" dirty="0">
                <a:solidFill>
                  <a:schemeClr val="dk1"/>
                </a:solidFill>
                <a:latin typeface="Trebuchet MS"/>
                <a:ea typeface="Trebuchet MS"/>
                <a:cs typeface="Trebuchet MS"/>
                <a:sym typeface="Trebuchet MS"/>
              </a:rPr>
            </a:br>
            <a:r>
              <a:rPr lang="en-US" sz="3200" b="0" i="0" u="none" strike="noStrike" cap="none" dirty="0">
                <a:solidFill>
                  <a:schemeClr val="dk1"/>
                </a:solidFill>
                <a:latin typeface="Trebuchet MS"/>
                <a:ea typeface="Trebuchet MS"/>
                <a:cs typeface="Trebuchet MS"/>
                <a:sym typeface="Trebuchet MS"/>
              </a:rPr>
              <a:t>541-664-1444</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Trebuchet MS"/>
                <a:ea typeface="Trebuchet MS"/>
                <a:cs typeface="Trebuchet MS"/>
                <a:sym typeface="Trebuchet MS"/>
              </a:rPr>
              <a:t>Your District</a:t>
            </a:r>
            <a:endParaRPr dirty="0"/>
          </a:p>
          <a:p>
            <a:pPr marL="457200" marR="0" lvl="1" indent="0" algn="l" rtl="0">
              <a:spcBef>
                <a:spcPts val="560"/>
              </a:spcBef>
              <a:spcAft>
                <a:spcPts val="0"/>
              </a:spcAft>
              <a:buClr>
                <a:schemeClr val="dk1"/>
              </a:buClr>
              <a:buFont typeface="Arial"/>
              <a:buNone/>
            </a:pPr>
            <a:r>
              <a:rPr lang="en-US" sz="2800" b="0" i="0" u="none" strike="noStrike" cap="none" dirty="0">
                <a:solidFill>
                  <a:schemeClr val="dk1"/>
                </a:solidFill>
                <a:latin typeface="Trebuchet MS"/>
                <a:ea typeface="Trebuchet MS"/>
                <a:cs typeface="Trebuchet MS"/>
                <a:sym typeface="Trebuchet MS"/>
              </a:rPr>
              <a:t>Wild Rivers</a:t>
            </a:r>
            <a:endParaRPr dirty="0"/>
          </a:p>
          <a:p>
            <a:pPr marL="457200" marR="0" lvl="1" indent="0" algn="l" rtl="0">
              <a:spcBef>
                <a:spcPts val="560"/>
              </a:spcBef>
              <a:spcAft>
                <a:spcPts val="0"/>
              </a:spcAft>
              <a:buClr>
                <a:schemeClr val="dk1"/>
              </a:buClr>
              <a:buFont typeface="Arial"/>
              <a:buNone/>
            </a:pPr>
            <a:r>
              <a:rPr lang="en-US" sz="2800" b="0" i="0" u="none" strike="noStrike" cap="none" dirty="0">
                <a:solidFill>
                  <a:schemeClr val="dk1"/>
                </a:solidFill>
                <a:latin typeface="Trebuchet MS"/>
                <a:ea typeface="Trebuchet MS"/>
                <a:cs typeface="Trebuchet MS"/>
                <a:sym typeface="Trebuchet MS"/>
              </a:rPr>
              <a:t>Fremont</a:t>
            </a:r>
            <a:endParaRPr dirty="0"/>
          </a:p>
          <a:p>
            <a:pPr marL="457200" marR="0" lvl="1" indent="0" algn="l" rtl="0">
              <a:spcBef>
                <a:spcPts val="560"/>
              </a:spcBef>
              <a:spcAft>
                <a:spcPts val="0"/>
              </a:spcAft>
              <a:buClr>
                <a:schemeClr val="dk1"/>
              </a:buClr>
              <a:buFont typeface="Arial"/>
              <a:buNone/>
            </a:pPr>
            <a:r>
              <a:rPr lang="en-US" sz="2800" b="0" i="0" u="none" strike="noStrike" cap="none" dirty="0">
                <a:solidFill>
                  <a:schemeClr val="dk1"/>
                </a:solidFill>
                <a:latin typeface="Trebuchet MS"/>
                <a:ea typeface="Trebuchet MS"/>
                <a:cs typeface="Trebuchet MS"/>
                <a:sym typeface="Trebuchet MS"/>
              </a:rPr>
              <a:t>Klamath Falls</a:t>
            </a:r>
          </a:p>
          <a:p>
            <a:pPr marL="457200" marR="0" lvl="1" indent="0" algn="l" rtl="0">
              <a:spcBef>
                <a:spcPts val="560"/>
              </a:spcBef>
              <a:spcAft>
                <a:spcPts val="0"/>
              </a:spcAft>
              <a:buClr>
                <a:schemeClr val="dk1"/>
              </a:buClr>
              <a:buFont typeface="Arial"/>
              <a:buNone/>
            </a:pPr>
            <a:r>
              <a:rPr lang="en-US" dirty="0"/>
              <a:t>Pacific Rivers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0" i="0" u="none" strike="noStrike" cap="none">
                <a:solidFill>
                  <a:schemeClr val="dk1"/>
                </a:solidFill>
                <a:latin typeface="Trebuchet MS"/>
                <a:ea typeface="Trebuchet MS"/>
                <a:cs typeface="Trebuchet MS"/>
                <a:sym typeface="Trebuchet MS"/>
              </a:rPr>
              <a:t>Scouting is a Safe Adventure!</a:t>
            </a:r>
            <a:endParaRPr/>
          </a:p>
        </p:txBody>
      </p:sp>
      <p:sp>
        <p:nvSpPr>
          <p:cNvPr id="147" name="Google Shape;147;p24"/>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Youth Protection Training for Youth and Adults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Two-deep leadership</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No one-on-one contact</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Separate accommodations for youth and adults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No hazing</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No bullying</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Privacy of youth respected</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Buddy System</a:t>
            </a:r>
            <a:endParaRPr/>
          </a:p>
        </p:txBody>
      </p:sp>
      <p:pic>
        <p:nvPicPr>
          <p:cNvPr id="148" name="Google Shape;148;p24" descr="YouthProtection_3K-300x300.jpg"/>
          <p:cNvPicPr preferRelativeResize="0"/>
          <p:nvPr/>
        </p:nvPicPr>
        <p:blipFill rotWithShape="1">
          <a:blip r:embed="rId3">
            <a:alphaModFix/>
          </a:blip>
          <a:srcRect/>
          <a:stretch/>
        </p:blipFill>
        <p:spPr>
          <a:xfrm>
            <a:off x="6324600" y="3886200"/>
            <a:ext cx="2057400" cy="205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How much does Scouting Cost?</a:t>
            </a:r>
            <a:endParaRPr/>
          </a:p>
        </p:txBody>
      </p:sp>
      <p:sp>
        <p:nvSpPr>
          <p:cNvPr id="155" name="Google Shape;155;p25"/>
          <p:cNvSpPr txBox="1">
            <a:spLocks noGrp="1"/>
          </p:cNvSpPr>
          <p:nvPr>
            <p:ph type="body" idx="1"/>
          </p:nvPr>
        </p:nvSpPr>
        <p:spPr>
          <a:xfrm>
            <a:off x="457200" y="1758462"/>
            <a:ext cx="8229600" cy="3956538"/>
          </a:xfrm>
          <a:prstGeom prst="rect">
            <a:avLst/>
          </a:prstGeom>
          <a:noFill/>
          <a:ln>
            <a:noFill/>
          </a:ln>
        </p:spPr>
        <p:txBody>
          <a:bodyPr spcFirstLastPara="1" wrap="square" lIns="91425" tIns="45700" rIns="91425" bIns="45700" anchor="t" anchorCtr="0">
            <a:noAutofit/>
          </a:bodyPr>
          <a:lstStyle/>
          <a:p>
            <a:pPr marL="660400" indent="-457200">
              <a:spcBef>
                <a:spcPts val="0"/>
              </a:spcBef>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One-time </a:t>
            </a:r>
            <a:r>
              <a:rPr lang="en-US" sz="2000" dirty="0">
                <a:solidFill>
                  <a:schemeClr val="tx1"/>
                </a:solidFill>
                <a:latin typeface="Trebuchet MS"/>
                <a:ea typeface="Trebuchet MS"/>
                <a:cs typeface="Trebuchet MS"/>
                <a:sym typeface="Trebuchet MS"/>
              </a:rPr>
              <a:t>Youth Joining</a:t>
            </a:r>
            <a:r>
              <a:rPr lang="en-US" sz="2000" b="0" i="0" u="none" strike="noStrike" cap="none" dirty="0">
                <a:solidFill>
                  <a:schemeClr val="tx1"/>
                </a:solidFill>
                <a:latin typeface="Trebuchet MS"/>
                <a:ea typeface="Trebuchet MS"/>
                <a:cs typeface="Trebuchet MS"/>
                <a:sym typeface="Trebuchet MS"/>
              </a:rPr>
              <a:t> Fee ------------$25</a:t>
            </a:r>
            <a:endParaRPr lang="en-US" sz="2000" b="0" i="0" u="none" strike="noStrike" cap="none" dirty="0">
              <a:solidFill>
                <a:schemeClr val="tx1"/>
              </a:solidFill>
              <a:latin typeface="Trebuchet MS"/>
              <a:ea typeface="Trebuchet MS"/>
              <a:cs typeface="Trebuchet MS"/>
            </a:endParaRPr>
          </a:p>
          <a:p>
            <a:pPr marL="660400" indent="-457200">
              <a:spcBef>
                <a:spcPts val="0"/>
              </a:spcBef>
              <a:buFont typeface="Arial" panose="020B0604020202020204" pitchFamily="34" charset="0"/>
              <a:buChar char="•"/>
            </a:pPr>
            <a:r>
              <a:rPr lang="en-US" sz="2000" dirty="0">
                <a:solidFill>
                  <a:schemeClr val="tx1"/>
                </a:solidFill>
                <a:latin typeface="Trebuchet MS"/>
                <a:ea typeface="Trebuchet MS"/>
                <a:cs typeface="Trebuchet MS"/>
                <a:sym typeface="Trebuchet MS"/>
              </a:rPr>
              <a:t>Annual Registration youth------- $108</a:t>
            </a:r>
            <a:endParaRPr sz="2000" b="0" i="0" u="none" strike="noStrike" cap="none">
              <a:solidFill>
                <a:schemeClr val="tx1"/>
              </a:solidFill>
              <a:latin typeface="Trebuchet MS"/>
              <a:ea typeface="Trebuchet MS"/>
              <a:cs typeface="Trebuchet MS"/>
            </a:endParaRPr>
          </a:p>
          <a:p>
            <a:pPr marL="660400" indent="-457200"/>
            <a:r>
              <a:rPr lang="en-US" sz="2000" b="0" i="0" u="none" strike="noStrike" cap="none" dirty="0">
                <a:latin typeface="Trebuchet MS"/>
                <a:ea typeface="Trebuchet MS"/>
                <a:cs typeface="Trebuchet MS"/>
                <a:sym typeface="Trebuchet MS"/>
              </a:rPr>
              <a:t>Annual Registration Adult--------$</a:t>
            </a:r>
            <a:r>
              <a:rPr lang="en-US" sz="2000" dirty="0">
                <a:latin typeface="Trebuchet MS"/>
                <a:ea typeface="Trebuchet MS"/>
                <a:cs typeface="Trebuchet MS"/>
                <a:sym typeface="Trebuchet MS"/>
              </a:rPr>
              <a:t>81</a:t>
            </a:r>
            <a:endParaRPr sz="2000" b="0" i="0" u="none" strike="noStrike" cap="none" dirty="0">
              <a:latin typeface="Trebuchet MS"/>
              <a:ea typeface="Trebuchet MS"/>
              <a:cs typeface="Trebuchet MS"/>
              <a:sym typeface="Trebuchet MS"/>
            </a:endParaRPr>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Trebuchet MS"/>
                <a:ea typeface="Trebuchet MS"/>
                <a:cs typeface="Trebuchet MS"/>
                <a:sym typeface="Trebuchet MS"/>
              </a:rPr>
              <a:t>Pack Dues---------------------- $_____</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Trebuchet MS"/>
              <a:ea typeface="Trebuchet MS"/>
              <a:cs typeface="Trebuchet MS"/>
              <a:sym typeface="Trebuchet MS"/>
            </a:endParaRPr>
          </a:p>
          <a:p>
            <a:pPr marL="342900" marR="0" lvl="0" indent="-342900" algn="l" rtl="0">
              <a:spcBef>
                <a:spcPts val="640"/>
              </a:spcBef>
              <a:spcAft>
                <a:spcPts val="0"/>
              </a:spcAft>
              <a:buClr>
                <a:schemeClr val="dk1"/>
              </a:buClr>
              <a:buSzPts val="3200"/>
              <a:buFont typeface="Arial"/>
              <a:buChar char="•"/>
            </a:pPr>
            <a:r>
              <a:rPr lang="en-US" sz="3200" b="0" i="1" u="none" strike="noStrike" cap="none" dirty="0">
                <a:latin typeface="Trebuchet MS"/>
                <a:ea typeface="Trebuchet MS"/>
                <a:cs typeface="Trebuchet MS"/>
                <a:sym typeface="Trebuchet MS"/>
              </a:rPr>
              <a:t>Boys’ Life</a:t>
            </a:r>
            <a:r>
              <a:rPr lang="en-US" sz="3200" b="0" i="0" u="none" strike="noStrike" cap="none" dirty="0">
                <a:latin typeface="Trebuchet MS"/>
                <a:ea typeface="Trebuchet MS"/>
                <a:cs typeface="Trebuchet MS"/>
                <a:sym typeface="Trebuchet MS"/>
              </a:rPr>
              <a:t> magazine---------- $</a:t>
            </a:r>
            <a:r>
              <a:rPr lang="en-US" dirty="0">
                <a:latin typeface="Trebuchet MS"/>
                <a:ea typeface="Trebuchet MS"/>
                <a:cs typeface="Trebuchet MS"/>
                <a:sym typeface="Trebuchet MS"/>
              </a:rPr>
              <a:t>15</a:t>
            </a:r>
            <a:endParaRPr dirty="0"/>
          </a:p>
          <a:p>
            <a:pPr marL="742950" marR="0" lvl="1" indent="-285750" algn="l" rtl="0">
              <a:spcBef>
                <a:spcPts val="560"/>
              </a:spcBef>
              <a:spcAft>
                <a:spcPts val="0"/>
              </a:spcAft>
              <a:buClr>
                <a:schemeClr val="dk1"/>
              </a:buClr>
              <a:buFont typeface="Arial"/>
              <a:buNone/>
            </a:pPr>
            <a:r>
              <a:rPr lang="en-US" sz="2800" b="0" i="1" u="none" strike="noStrike" cap="none" dirty="0">
                <a:solidFill>
                  <a:schemeClr val="dk1"/>
                </a:solidFill>
                <a:latin typeface="Trebuchet MS"/>
                <a:ea typeface="Trebuchet MS"/>
                <a:cs typeface="Trebuchet MS"/>
                <a:sym typeface="Trebuchet MS"/>
              </a:rPr>
              <a:t>(Optional, but strongly recommended)</a:t>
            </a:r>
            <a:endParaRPr dirty="0"/>
          </a:p>
        </p:txBody>
      </p:sp>
      <p:pic>
        <p:nvPicPr>
          <p:cNvPr id="156" name="Google Shape;156;p25" descr="Boys life cover.jpg"/>
          <p:cNvPicPr preferRelativeResize="0"/>
          <p:nvPr/>
        </p:nvPicPr>
        <p:blipFill rotWithShape="1">
          <a:blip r:embed="rId3">
            <a:alphaModFix/>
          </a:blip>
          <a:srcRect/>
          <a:stretch/>
        </p:blipFill>
        <p:spPr>
          <a:xfrm rot="1365983">
            <a:off x="7054850" y="4192588"/>
            <a:ext cx="1622425" cy="21288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Pack Fundraisers</a:t>
            </a:r>
            <a:endParaRPr/>
          </a:p>
        </p:txBody>
      </p:sp>
      <p:sp>
        <p:nvSpPr>
          <p:cNvPr id="164" name="Google Shape;164;p26"/>
          <p:cNvSpPr txBox="1">
            <a:spLocks noGrp="1"/>
          </p:cNvSpPr>
          <p:nvPr>
            <p:ph type="body" idx="2"/>
          </p:nvPr>
        </p:nvSpPr>
        <p:spPr>
          <a:xfrm>
            <a:off x="4648200" y="1600201"/>
            <a:ext cx="40386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Trail’s End Popcorn Sale</a:t>
            </a:r>
            <a:endParaRPr/>
          </a:p>
        </p:txBody>
      </p:sp>
      <p:sp>
        <p:nvSpPr>
          <p:cNvPr id="3" name="Text Placeholder 2">
            <a:extLst>
              <a:ext uri="{FF2B5EF4-FFF2-40B4-BE49-F238E27FC236}">
                <a16:creationId xmlns:a16="http://schemas.microsoft.com/office/drawing/2014/main" id="{7440368E-D374-48A1-9E23-03B9B75CB38C}"/>
              </a:ext>
            </a:extLst>
          </p:cNvPr>
          <p:cNvSpPr>
            <a:spLocks noGrp="1"/>
          </p:cNvSpPr>
          <p:nvPr>
            <p:ph type="body" idx="1"/>
          </p:nvPr>
        </p:nvSpPr>
        <p:spPr>
          <a:xfrm>
            <a:off x="457200" y="1600201"/>
            <a:ext cx="4038600" cy="3615398"/>
          </a:xfrm>
        </p:spPr>
        <p:txBody>
          <a:bodyPr/>
          <a:lstStyle/>
          <a:p>
            <a:endParaRPr lang="en-US" dirty="0"/>
          </a:p>
        </p:txBody>
      </p:sp>
      <p:pic>
        <p:nvPicPr>
          <p:cNvPr id="5" name="Picture 4" descr="A group of people in a room&#10;&#10;Description automatically generated">
            <a:extLst>
              <a:ext uri="{FF2B5EF4-FFF2-40B4-BE49-F238E27FC236}">
                <a16:creationId xmlns:a16="http://schemas.microsoft.com/office/drawing/2014/main" id="{40255AB5-7772-4CF3-B2BA-8E2704347671}"/>
              </a:ext>
            </a:extLst>
          </p:cNvPr>
          <p:cNvPicPr>
            <a:picLocks noChangeAspect="1"/>
          </p:cNvPicPr>
          <p:nvPr/>
        </p:nvPicPr>
        <p:blipFill>
          <a:blip r:embed="rId3"/>
          <a:stretch>
            <a:fillRect/>
          </a:stretch>
        </p:blipFill>
        <p:spPr>
          <a:xfrm>
            <a:off x="508000" y="1983545"/>
            <a:ext cx="4289083" cy="36153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Uniform</a:t>
            </a:r>
            <a:endParaRPr/>
          </a:p>
        </p:txBody>
      </p:sp>
      <p:sp>
        <p:nvSpPr>
          <p:cNvPr id="171" name="Google Shape;171;p27"/>
          <p:cNvSpPr txBox="1">
            <a:spLocks noGrp="1"/>
          </p:cNvSpPr>
          <p:nvPr>
            <p:ph type="body" idx="1"/>
          </p:nvPr>
        </p:nvSpPr>
        <p:spPr>
          <a:xfrm>
            <a:off x="609600" y="1295400"/>
            <a:ext cx="5029200" cy="4830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dirty="0">
                <a:latin typeface="Trebuchet MS"/>
                <a:ea typeface="Trebuchet MS"/>
                <a:cs typeface="Trebuchet MS"/>
                <a:sym typeface="Trebuchet MS"/>
              </a:rPr>
              <a:t>Consists of shirt, neckerchief, slide, and hat</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latin typeface="Trebuchet MS"/>
                <a:ea typeface="Trebuchet MS"/>
                <a:cs typeface="Trebuchet MS"/>
                <a:sym typeface="Trebuchet MS"/>
              </a:rPr>
              <a:t>Worn at Scouting events</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latin typeface="Trebuchet MS"/>
                <a:ea typeface="Trebuchet MS"/>
                <a:cs typeface="Trebuchet MS"/>
                <a:sym typeface="Trebuchet MS"/>
              </a:rPr>
              <a:t>Place where all earned recognition items go</a:t>
            </a:r>
            <a:endParaRPr dirty="0"/>
          </a:p>
          <a:p>
            <a:pPr marL="342900" marR="0" lvl="0" indent="-342900" algn="l" rtl="0">
              <a:spcBef>
                <a:spcPts val="560"/>
              </a:spcBef>
              <a:spcAft>
                <a:spcPts val="0"/>
              </a:spcAft>
              <a:buClr>
                <a:schemeClr val="dk1"/>
              </a:buClr>
              <a:buSzPts val="2800"/>
              <a:buFont typeface="Arial"/>
              <a:buChar char="•"/>
            </a:pPr>
            <a:r>
              <a:rPr lang="en-US" sz="2800" b="0" i="0" u="none" strike="noStrike" cap="none" dirty="0">
                <a:latin typeface="Trebuchet MS"/>
                <a:ea typeface="Trebuchet MS"/>
                <a:cs typeface="Trebuchet MS"/>
                <a:sym typeface="Trebuchet MS"/>
              </a:rPr>
              <a:t>Available at the Scout Shop</a:t>
            </a:r>
          </a:p>
          <a:p>
            <a:pPr marL="342900" indent="-342900"/>
            <a:r>
              <a:rPr lang="en-US">
                <a:latin typeface="Trebuchet MS"/>
              </a:rPr>
              <a:t>Crater Lake Council (councilstuff.com)</a:t>
            </a:r>
            <a:endParaRPr lang="en-US" dirty="0">
              <a:latin typeface="Trebuchet MS"/>
            </a:endParaRPr>
          </a:p>
        </p:txBody>
      </p:sp>
      <p:pic>
        <p:nvPicPr>
          <p:cNvPr id="172" name="Google Shape;172;p27" descr="cub-scout-uniform-02.jpg"/>
          <p:cNvPicPr preferRelativeResize="0">
            <a:picLocks noGrp="1"/>
          </p:cNvPicPr>
          <p:nvPr>
            <p:ph type="body" idx="2"/>
          </p:nvPr>
        </p:nvPicPr>
        <p:blipFill rotWithShape="1">
          <a:blip r:embed="rId3">
            <a:alphaModFix/>
          </a:blip>
          <a:srcRect/>
          <a:stretch/>
        </p:blipFill>
        <p:spPr>
          <a:xfrm>
            <a:off x="5715000" y="1295400"/>
            <a:ext cx="2962275" cy="45259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Camping Activities</a:t>
            </a:r>
            <a:endParaRPr/>
          </a:p>
        </p:txBody>
      </p:sp>
      <p:sp>
        <p:nvSpPr>
          <p:cNvPr id="179" name="Google Shape;179;p28"/>
          <p:cNvSpPr txBox="1">
            <a:spLocks noGrp="1"/>
          </p:cNvSpPr>
          <p:nvPr>
            <p:ph type="body" idx="1"/>
          </p:nvPr>
        </p:nvSpPr>
        <p:spPr>
          <a:xfrm>
            <a:off x="489857" y="1318418"/>
            <a:ext cx="45720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Cub Scouts camp with qualified leaders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Cub Scouts develop camping skills and learn self reliance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Cub Scouts have FUN!!</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Council Cub Camps include: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BB Gun Shooting, Archery, Boating, Nature, Bicycling, and much more</a:t>
            </a:r>
            <a:endParaRPr/>
          </a:p>
        </p:txBody>
      </p:sp>
      <p:pic>
        <p:nvPicPr>
          <p:cNvPr id="180" name="Google Shape;180;p28" descr="Archery Mack.jpg"/>
          <p:cNvPicPr preferRelativeResize="0"/>
          <p:nvPr/>
        </p:nvPicPr>
        <p:blipFill rotWithShape="1">
          <a:blip r:embed="rId3">
            <a:alphaModFix/>
          </a:blip>
          <a:srcRect/>
          <a:stretch/>
        </p:blipFill>
        <p:spPr>
          <a:xfrm>
            <a:off x="5802313" y="3581400"/>
            <a:ext cx="3022600" cy="1676400"/>
          </a:xfrm>
          <a:prstGeom prst="rect">
            <a:avLst/>
          </a:prstGeom>
          <a:noFill/>
          <a:ln>
            <a:noFill/>
          </a:ln>
        </p:spPr>
      </p:pic>
      <p:pic>
        <p:nvPicPr>
          <p:cNvPr id="181" name="Google Shape;181;p28"/>
          <p:cNvPicPr preferRelativeResize="0"/>
          <p:nvPr/>
        </p:nvPicPr>
        <p:blipFill rotWithShape="1">
          <a:blip r:embed="rId4">
            <a:alphaModFix/>
          </a:blip>
          <a:srcRect/>
          <a:stretch/>
        </p:blipFill>
        <p:spPr>
          <a:xfrm>
            <a:off x="7231298" y="846138"/>
            <a:ext cx="1593615" cy="2133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Sports and Other Activities</a:t>
            </a:r>
            <a:endParaRPr/>
          </a:p>
        </p:txBody>
      </p:sp>
      <p:sp>
        <p:nvSpPr>
          <p:cNvPr id="188" name="Google Shape;188;p29"/>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Cub Scouts and sports do mix well!!!</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Scout schedules are flexible</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Sports skills and scout leadership skills are </a:t>
            </a:r>
            <a:r>
              <a:rPr lang="en-US" sz="2800">
                <a:latin typeface="Trebuchet MS"/>
                <a:ea typeface="Trebuchet MS"/>
                <a:cs typeface="Trebuchet MS"/>
                <a:sym typeface="Trebuchet MS"/>
              </a:rPr>
              <a:t>complementary</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Scout requirements promotes physical fitness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Fun, Friendship, and Memories</a:t>
            </a:r>
            <a:endParaRPr/>
          </a:p>
        </p:txBody>
      </p:sp>
      <p:pic>
        <p:nvPicPr>
          <p:cNvPr id="195" name="Google Shape;195;p30" descr="Cub Scout Eblast.jpg"/>
          <p:cNvPicPr preferRelativeResize="0">
            <a:picLocks noGrp="1"/>
          </p:cNvPicPr>
          <p:nvPr>
            <p:ph type="body" idx="1"/>
          </p:nvPr>
        </p:nvPicPr>
        <p:blipFill rotWithShape="1">
          <a:blip r:embed="rId3">
            <a:alphaModFix/>
          </a:blip>
          <a:srcRect t="32749" b="6746"/>
          <a:stretch/>
        </p:blipFill>
        <p:spPr>
          <a:xfrm>
            <a:off x="1524000" y="1981200"/>
            <a:ext cx="7304088" cy="320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Questions</a:t>
            </a:r>
            <a:endParaRPr/>
          </a:p>
        </p:txBody>
      </p:sp>
      <p:pic>
        <p:nvPicPr>
          <p:cNvPr id="201" name="Google Shape;201;p31" descr="C:\Users\Owner\AppData\Local\Microsoft\Windows\Temporary Internet Files\Content.IE5\D37F8I1M\MC900431560[1].png"/>
          <p:cNvPicPr preferRelativeResize="0">
            <a:picLocks noGrp="1"/>
          </p:cNvPicPr>
          <p:nvPr>
            <p:ph type="body" idx="1"/>
          </p:nvPr>
        </p:nvPicPr>
        <p:blipFill rotWithShape="1">
          <a:blip r:embed="rId3">
            <a:alphaModFix/>
          </a:blip>
          <a:srcRect/>
          <a:stretch/>
        </p:blipFill>
        <p:spPr>
          <a:xfrm>
            <a:off x="3505200" y="1905000"/>
            <a:ext cx="3429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Fun of Cub Scouting</a:t>
            </a:r>
            <a:endParaRPr/>
          </a:p>
        </p:txBody>
      </p:sp>
      <p:sp>
        <p:nvSpPr>
          <p:cNvPr id="74" name="Google Shape;74;p15"/>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Group Activities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Outdoor adventures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Life Skills and Values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Field Trips and Community Awareness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STEM engagement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New experiences with friends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Trebuchet MS"/>
                <a:ea typeface="Trebuchet MS"/>
                <a:cs typeface="Trebuchet MS"/>
                <a:sym typeface="Trebuchet MS"/>
              </a:rPr>
              <a:t>Everyone can participate – Do Your Best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ctrTitle"/>
          </p:nvPr>
        </p:nvSpPr>
        <p:spPr>
          <a:xfrm>
            <a:off x="1600200" y="2362200"/>
            <a:ext cx="7162800" cy="1012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4400" b="0" i="0" u="none" strike="noStrike" cap="none">
                <a:solidFill>
                  <a:schemeClr val="dk1"/>
                </a:solidFill>
                <a:latin typeface="Trebuchet MS"/>
                <a:ea typeface="Trebuchet MS"/>
                <a:cs typeface="Trebuchet MS"/>
                <a:sym typeface="Trebuchet MS"/>
              </a:rPr>
            </a:br>
            <a:r>
              <a:rPr lang="en-US" sz="4400" b="0" i="0" u="none" strike="noStrike" cap="none">
                <a:solidFill>
                  <a:schemeClr val="dk1"/>
                </a:solidFill>
                <a:latin typeface="Trebuchet MS"/>
                <a:ea typeface="Trebuchet MS"/>
                <a:cs typeface="Trebuchet MS"/>
                <a:sym typeface="Trebuchet MS"/>
              </a:rPr>
              <a:t>Thank-you for coming!</a:t>
            </a:r>
            <a:endParaRPr/>
          </a:p>
        </p:txBody>
      </p:sp>
      <p:sp>
        <p:nvSpPr>
          <p:cNvPr id="208" name="Google Shape;208;p32"/>
          <p:cNvSpPr txBox="1">
            <a:spLocks noGrp="1"/>
          </p:cNvSpPr>
          <p:nvPr>
            <p:ph type="subTitle" idx="1"/>
          </p:nvPr>
        </p:nvSpPr>
        <p:spPr>
          <a:xfrm>
            <a:off x="1676400" y="3429000"/>
            <a:ext cx="7162800" cy="274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Font typeface="Arial"/>
              <a:buNone/>
            </a:pPr>
            <a:r>
              <a:rPr lang="en-US" sz="3200" b="0" i="0" u="none" strike="noStrike" cap="none" dirty="0">
                <a:solidFill>
                  <a:srgbClr val="888888"/>
                </a:solidFill>
                <a:latin typeface="Trebuchet MS"/>
                <a:ea typeface="Trebuchet MS"/>
                <a:cs typeface="Trebuchet MS"/>
                <a:sym typeface="Trebuchet MS"/>
              </a:rPr>
              <a:t>For any additional questions please contact:</a:t>
            </a:r>
            <a:endParaRPr dirty="0"/>
          </a:p>
          <a:p>
            <a:pPr marL="0" marR="0" lvl="0" indent="0" algn="ctr" rtl="0">
              <a:spcBef>
                <a:spcPts val="640"/>
              </a:spcBef>
              <a:spcAft>
                <a:spcPts val="0"/>
              </a:spcAft>
              <a:buClr>
                <a:srgbClr val="888888"/>
              </a:buClr>
              <a:buFont typeface="Arial"/>
              <a:buNone/>
            </a:pPr>
            <a:r>
              <a:rPr lang="en-US" sz="3200" b="0" i="0" u="none" strike="noStrike" cap="none" dirty="0">
                <a:solidFill>
                  <a:srgbClr val="888888"/>
                </a:solidFill>
                <a:latin typeface="Trebuchet MS"/>
                <a:ea typeface="Trebuchet MS"/>
                <a:cs typeface="Trebuchet MS"/>
                <a:sym typeface="Trebuchet MS"/>
              </a:rPr>
              <a:t>________________________ (name)</a:t>
            </a:r>
            <a:endParaRPr dirty="0"/>
          </a:p>
          <a:p>
            <a:pPr marL="0" marR="0" lvl="0" indent="0" algn="ctr" rtl="0">
              <a:spcBef>
                <a:spcPts val="640"/>
              </a:spcBef>
              <a:spcAft>
                <a:spcPts val="0"/>
              </a:spcAft>
              <a:buClr>
                <a:srgbClr val="888888"/>
              </a:buClr>
              <a:buFont typeface="Arial"/>
              <a:buNone/>
            </a:pPr>
            <a:r>
              <a:rPr lang="en-US" sz="3200" b="0" i="0" u="none" strike="noStrike" cap="none" dirty="0">
                <a:solidFill>
                  <a:srgbClr val="888888"/>
                </a:solidFill>
                <a:latin typeface="Trebuchet MS"/>
                <a:ea typeface="Trebuchet MS"/>
                <a:cs typeface="Trebuchet MS"/>
                <a:sym typeface="Trebuchet MS"/>
              </a:rPr>
              <a:t>________________________ (phone/email</a:t>
            </a:r>
            <a:endParaRPr dirty="0"/>
          </a:p>
          <a:p>
            <a:pPr marL="0" marR="0" lvl="0" indent="0" algn="ctr" rtl="0">
              <a:spcBef>
                <a:spcPts val="640"/>
              </a:spcBef>
              <a:spcAft>
                <a:spcPts val="0"/>
              </a:spcAft>
              <a:buClr>
                <a:srgbClr val="888888"/>
              </a:buClr>
              <a:buFont typeface="Arial"/>
              <a:buNone/>
            </a:pPr>
            <a:r>
              <a:rPr lang="en-US" sz="3200" b="0" i="0" u="none" strike="noStrike" cap="none" dirty="0">
                <a:solidFill>
                  <a:srgbClr val="888888"/>
                </a:solidFill>
                <a:latin typeface="Trebuchet MS"/>
                <a:ea typeface="Trebuchet MS"/>
                <a:cs typeface="Trebuchet MS"/>
                <a:sym typeface="Trebuchet MS"/>
              </a:rPr>
              <a:t>Or </a:t>
            </a:r>
            <a:endParaRPr dirty="0"/>
          </a:p>
        </p:txBody>
      </p:sp>
      <p:pic>
        <p:nvPicPr>
          <p:cNvPr id="209" name="Google Shape;209;p32" descr="Cub_Scout_Logo.jpg"/>
          <p:cNvPicPr preferRelativeResize="0"/>
          <p:nvPr/>
        </p:nvPicPr>
        <p:blipFill rotWithShape="1">
          <a:blip r:embed="rId3">
            <a:alphaModFix/>
          </a:blip>
          <a:srcRect/>
          <a:stretch/>
        </p:blipFill>
        <p:spPr>
          <a:xfrm>
            <a:off x="4191000" y="685800"/>
            <a:ext cx="1981200" cy="19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Why Cub Scouting?</a:t>
            </a:r>
            <a:endParaRPr/>
          </a:p>
        </p:txBody>
      </p:sp>
      <p:sp>
        <p:nvSpPr>
          <p:cNvPr id="81" name="Google Shape;81;p16"/>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Get outdoors and out from in front of the television or video games</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Get to interact with kids his own age face-to-face instead of through a computer program</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Be exposed to positive role models in a safe and exciting environment</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Become more confident and develop a better sense of self-esteem and early leadership skills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Welcome to Cub Scouting!</a:t>
            </a:r>
            <a:endParaRPr/>
          </a:p>
        </p:txBody>
      </p:sp>
      <p:sp>
        <p:nvSpPr>
          <p:cNvPr id="67" name="Google Shape;67;p14"/>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Trebuchet MS"/>
                <a:ea typeface="Trebuchet MS"/>
                <a:cs typeface="Trebuchet MS"/>
                <a:sym typeface="Trebuchet MS"/>
              </a:rPr>
              <a:t>Introductions</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Trebuchet MS"/>
                <a:ea typeface="Trebuchet MS"/>
                <a:cs typeface="Trebuchet MS"/>
                <a:sym typeface="Trebuchet MS"/>
              </a:rPr>
              <a:t>Visitors</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Trebuchet MS"/>
                <a:ea typeface="Trebuchet MS"/>
                <a:cs typeface="Trebuchet MS"/>
                <a:sym typeface="Trebuchet MS"/>
              </a:rPr>
              <a:t>Parents and families</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Trebuchet MS"/>
                <a:ea typeface="Trebuchet MS"/>
                <a:cs typeface="Trebuchet MS"/>
                <a:sym typeface="Trebuchet MS"/>
              </a:rPr>
              <a:t>Pack leadership</a:t>
            </a:r>
            <a:endParaRPr/>
          </a:p>
          <a:p>
            <a:pPr marL="742950" marR="0" lvl="1" indent="-285750" algn="l" rtl="0">
              <a:spcBef>
                <a:spcPts val="720"/>
              </a:spcBef>
              <a:spcAft>
                <a:spcPts val="0"/>
              </a:spcAft>
              <a:buClr>
                <a:schemeClr val="dk1"/>
              </a:buClr>
              <a:buSzPts val="3600"/>
              <a:buFont typeface="Arial"/>
              <a:buChar char="–"/>
            </a:pPr>
            <a:r>
              <a:rPr lang="en-US" sz="3600" b="0" i="0" u="none" strike="noStrike" cap="none">
                <a:solidFill>
                  <a:schemeClr val="dk1"/>
                </a:solidFill>
                <a:latin typeface="Trebuchet MS"/>
                <a:ea typeface="Trebuchet MS"/>
                <a:cs typeface="Trebuchet MS"/>
                <a:sym typeface="Trebuchet MS"/>
              </a:rPr>
              <a:t>Assisting Boy Scouts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Purpose of Cub Scouting</a:t>
            </a:r>
            <a:endParaRPr/>
          </a:p>
        </p:txBody>
      </p:sp>
      <p:sp>
        <p:nvSpPr>
          <p:cNvPr id="88" name="Google Shape;88;p17"/>
          <p:cNvSpPr txBox="1">
            <a:spLocks noGrp="1"/>
          </p:cNvSpPr>
          <p:nvPr>
            <p:ph type="body" idx="1"/>
          </p:nvPr>
        </p:nvSpPr>
        <p:spPr>
          <a:xfrm>
            <a:off x="1676400" y="1219200"/>
            <a:ext cx="7239000" cy="4906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Helping build character and encourage spiritual growth</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Developing habits and attitudes of good citizenship</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Encouraging good sportsmanship and pride in growing strong in mind and body</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Strengthening family relationship</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Fostering a sense of personal achievement by developing new interests and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How Does Cub Scouting Work?</a:t>
            </a:r>
            <a:endParaRPr/>
          </a:p>
        </p:txBody>
      </p:sp>
      <p:sp>
        <p:nvSpPr>
          <p:cNvPr id="95" name="Google Shape;95;p18"/>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Your son joins a Cub Scout Pack </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The Pack is made up of Cub Scout Dens -  </a:t>
            </a:r>
            <a:br>
              <a:rPr lang="en-US" sz="2800" b="0" i="0" u="none" strike="noStrike" cap="none">
                <a:solidFill>
                  <a:schemeClr val="dk1"/>
                </a:solidFill>
                <a:latin typeface="Trebuchet MS"/>
                <a:ea typeface="Trebuchet MS"/>
                <a:cs typeface="Trebuchet MS"/>
                <a:sym typeface="Trebuchet MS"/>
              </a:rPr>
            </a:br>
            <a:r>
              <a:rPr lang="en-US" sz="2800" b="0" i="0" u="none" strike="noStrike" cap="none">
                <a:solidFill>
                  <a:schemeClr val="dk1"/>
                </a:solidFill>
                <a:latin typeface="Trebuchet MS"/>
                <a:ea typeface="Trebuchet MS"/>
                <a:cs typeface="Trebuchet MS"/>
                <a:sym typeface="Trebuchet MS"/>
              </a:rPr>
              <a:t>a group of boys in the same grade level</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The Cub Scout Pack meets monthly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Show of new skills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Recognition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Trebuchet MS"/>
                <a:ea typeface="Trebuchet MS"/>
                <a:cs typeface="Trebuchet MS"/>
                <a:sym typeface="Trebuchet MS"/>
              </a:rPr>
              <a:t>Family Fun</a:t>
            </a:r>
            <a:endParaRPr sz="2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0" y="26504"/>
            <a:ext cx="8991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Cub Scout Dens</a:t>
            </a:r>
            <a:br>
              <a:rPr lang="en-US" sz="4400" b="0" i="0" u="none" strike="noStrike" cap="none">
                <a:solidFill>
                  <a:schemeClr val="dk1"/>
                </a:solidFill>
                <a:latin typeface="Trebuchet MS"/>
                <a:ea typeface="Trebuchet MS"/>
                <a:cs typeface="Trebuchet MS"/>
                <a:sym typeface="Trebuchet MS"/>
              </a:rPr>
            </a:br>
            <a:r>
              <a:rPr lang="en-US" sz="3600" b="0" i="0" u="none" strike="noStrike" cap="none">
                <a:solidFill>
                  <a:schemeClr val="dk1"/>
                </a:solidFill>
                <a:latin typeface="Trebuchet MS"/>
                <a:ea typeface="Trebuchet MS"/>
                <a:cs typeface="Trebuchet MS"/>
                <a:sym typeface="Trebuchet MS"/>
              </a:rPr>
              <a:t>Den Leaders are Parent Volunteers</a:t>
            </a:r>
            <a:endParaRPr/>
          </a:p>
        </p:txBody>
      </p:sp>
      <p:pic>
        <p:nvPicPr>
          <p:cNvPr id="102" name="Google Shape;102;p19" descr="Tiger Cub Logo.jpg"/>
          <p:cNvPicPr preferRelativeResize="0"/>
          <p:nvPr/>
        </p:nvPicPr>
        <p:blipFill rotWithShape="1">
          <a:blip r:embed="rId3">
            <a:alphaModFix/>
          </a:blip>
          <a:srcRect/>
          <a:stretch/>
        </p:blipFill>
        <p:spPr>
          <a:xfrm>
            <a:off x="1249680" y="2245518"/>
            <a:ext cx="1452563" cy="1452563"/>
          </a:xfrm>
          <a:prstGeom prst="rect">
            <a:avLst/>
          </a:prstGeom>
          <a:noFill/>
          <a:ln>
            <a:noFill/>
          </a:ln>
        </p:spPr>
      </p:pic>
      <p:pic>
        <p:nvPicPr>
          <p:cNvPr id="103" name="Google Shape;103;p19" descr="Wolf_4K.jpg"/>
          <p:cNvPicPr preferRelativeResize="0"/>
          <p:nvPr/>
        </p:nvPicPr>
        <p:blipFill rotWithShape="1">
          <a:blip r:embed="rId4">
            <a:alphaModFix/>
          </a:blip>
          <a:srcRect/>
          <a:stretch/>
        </p:blipFill>
        <p:spPr>
          <a:xfrm>
            <a:off x="6705600" y="3786967"/>
            <a:ext cx="1447800" cy="1447800"/>
          </a:xfrm>
          <a:prstGeom prst="rect">
            <a:avLst/>
          </a:prstGeom>
          <a:noFill/>
          <a:ln>
            <a:noFill/>
          </a:ln>
        </p:spPr>
      </p:pic>
      <p:sp>
        <p:nvSpPr>
          <p:cNvPr id="104" name="Google Shape;104;p19"/>
          <p:cNvSpPr txBox="1"/>
          <p:nvPr/>
        </p:nvSpPr>
        <p:spPr>
          <a:xfrm>
            <a:off x="3480485" y="2125724"/>
            <a:ext cx="5181600" cy="15081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3200" b="0" i="0" u="none" strike="noStrike" cap="none" dirty="0">
                <a:solidFill>
                  <a:schemeClr val="dk1"/>
                </a:solidFill>
                <a:latin typeface="Trebuchet MS"/>
                <a:ea typeface="Trebuchet MS"/>
                <a:cs typeface="Trebuchet MS"/>
                <a:sym typeface="Trebuchet MS"/>
              </a:rPr>
              <a:t>The Tiger Cub Den</a:t>
            </a:r>
            <a:endParaRPr dirty="0"/>
          </a:p>
          <a:p>
            <a:pPr marL="0" marR="0" lvl="0" indent="0" algn="l" rtl="0">
              <a:spcBef>
                <a:spcPts val="0"/>
              </a:spcBef>
              <a:spcAft>
                <a:spcPts val="0"/>
              </a:spcAft>
              <a:buClr>
                <a:schemeClr val="dk1"/>
              </a:buClr>
              <a:buFont typeface="Arial"/>
              <a:buNone/>
            </a:pPr>
            <a:r>
              <a:rPr lang="en-US" sz="3200" b="0" i="0" u="none" strike="noStrike" cap="none" dirty="0">
                <a:solidFill>
                  <a:schemeClr val="dk1"/>
                </a:solidFill>
                <a:latin typeface="Trebuchet MS"/>
                <a:ea typeface="Trebuchet MS"/>
                <a:cs typeface="Trebuchet MS"/>
                <a:sym typeface="Trebuchet MS"/>
              </a:rPr>
              <a:t> Boys in Grade 1</a:t>
            </a:r>
            <a:endParaRPr dirty="0"/>
          </a:p>
          <a:p>
            <a:pPr marL="0" marR="0" lvl="0" indent="0" algn="l" rtl="0">
              <a:spcBef>
                <a:spcPts val="0"/>
              </a:spcBef>
              <a:spcAft>
                <a:spcPts val="0"/>
              </a:spcAft>
              <a:buClr>
                <a:schemeClr val="lt1"/>
              </a:buClr>
              <a:buFont typeface="Arial"/>
              <a:buNone/>
            </a:pPr>
            <a:endParaRPr sz="800" b="0" i="0" u="none" strike="noStrike" cap="none" dirty="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Font typeface="Arial"/>
              <a:buNone/>
            </a:pPr>
            <a:r>
              <a:rPr lang="en-US" sz="2000" b="0" i="0" u="none" strike="noStrike" cap="none" dirty="0">
                <a:solidFill>
                  <a:schemeClr val="dk1"/>
                </a:solidFill>
                <a:latin typeface="Trebuchet MS"/>
                <a:ea typeface="Trebuchet MS"/>
                <a:cs typeface="Trebuchet MS"/>
                <a:sym typeface="Trebuchet MS"/>
              </a:rPr>
              <a:t>.</a:t>
            </a:r>
            <a:endParaRPr dirty="0"/>
          </a:p>
        </p:txBody>
      </p:sp>
      <p:sp>
        <p:nvSpPr>
          <p:cNvPr id="105" name="Google Shape;105;p19"/>
          <p:cNvSpPr txBox="1"/>
          <p:nvPr/>
        </p:nvSpPr>
        <p:spPr>
          <a:xfrm>
            <a:off x="2478881" y="3886200"/>
            <a:ext cx="5181600"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3200" b="0" i="0" u="none" strike="noStrike" cap="none">
                <a:solidFill>
                  <a:schemeClr val="dk1"/>
                </a:solidFill>
                <a:latin typeface="Trebuchet MS"/>
                <a:ea typeface="Trebuchet MS"/>
                <a:cs typeface="Trebuchet MS"/>
                <a:sym typeface="Trebuchet MS"/>
              </a:rPr>
              <a:t>The Wolf Cub Den  </a:t>
            </a:r>
            <a:endParaRPr/>
          </a:p>
          <a:p>
            <a:pPr marL="0" marR="0" lvl="0" indent="0" algn="l" rtl="0">
              <a:spcBef>
                <a:spcPts val="0"/>
              </a:spcBef>
              <a:spcAft>
                <a:spcPts val="0"/>
              </a:spcAft>
              <a:buClr>
                <a:schemeClr val="dk1"/>
              </a:buClr>
              <a:buFont typeface="Arial"/>
              <a:buNone/>
            </a:pPr>
            <a:r>
              <a:rPr lang="en-US" sz="3200" b="0" i="0" u="none" strike="noStrike" cap="none">
                <a:solidFill>
                  <a:schemeClr val="dk1"/>
                </a:solidFill>
                <a:latin typeface="Trebuchet MS"/>
                <a:ea typeface="Trebuchet MS"/>
                <a:cs typeface="Trebuchet MS"/>
                <a:sym typeface="Trebuchet MS"/>
              </a:rPr>
              <a:t>Boys in Grade 2</a:t>
            </a:r>
            <a:endParaRPr/>
          </a:p>
          <a:p>
            <a:pPr marL="0" marR="0" lvl="0" indent="0" algn="l" rtl="0">
              <a:spcBef>
                <a:spcPts val="0"/>
              </a:spcBef>
              <a:spcAft>
                <a:spcPts val="0"/>
              </a:spcAft>
              <a:buClr>
                <a:schemeClr val="lt1"/>
              </a:buClr>
              <a:buFont typeface="Arial"/>
              <a:buNone/>
            </a:pPr>
            <a:endParaRPr sz="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lt1"/>
              </a:buClr>
              <a:buFont typeface="Arial"/>
              <a:buNone/>
            </a:pPr>
            <a:endParaRPr sz="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Font typeface="Arial"/>
              <a:buNone/>
            </a:pPr>
            <a:r>
              <a:rPr lang="en-US" sz="2000" b="0" i="0" u="none" strike="noStrike" cap="none">
                <a:solidFill>
                  <a:schemeClr val="dk1"/>
                </a:solidFill>
                <a:latin typeface="Trebuchet MS"/>
                <a:ea typeface="Trebuchet MS"/>
                <a:cs typeface="Trebuchet MS"/>
                <a:sym typeface="Trebuchet MS"/>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Cub Scout Dens</a:t>
            </a:r>
            <a:endParaRPr/>
          </a:p>
        </p:txBody>
      </p:sp>
      <p:pic>
        <p:nvPicPr>
          <p:cNvPr id="112" name="Google Shape;112;p20" descr="Bear Cub.jpg"/>
          <p:cNvPicPr preferRelativeResize="0"/>
          <p:nvPr/>
        </p:nvPicPr>
        <p:blipFill rotWithShape="1">
          <a:blip r:embed="rId3">
            <a:alphaModFix/>
          </a:blip>
          <a:srcRect/>
          <a:stretch/>
        </p:blipFill>
        <p:spPr>
          <a:xfrm>
            <a:off x="6934200" y="1295400"/>
            <a:ext cx="1447800" cy="1447800"/>
          </a:xfrm>
          <a:prstGeom prst="rect">
            <a:avLst/>
          </a:prstGeom>
          <a:noFill/>
          <a:ln>
            <a:noFill/>
          </a:ln>
        </p:spPr>
      </p:pic>
      <p:pic>
        <p:nvPicPr>
          <p:cNvPr id="113" name="Google Shape;113;p20" descr="Webelos Image.jpg"/>
          <p:cNvPicPr preferRelativeResize="0"/>
          <p:nvPr/>
        </p:nvPicPr>
        <p:blipFill rotWithShape="1">
          <a:blip r:embed="rId4">
            <a:alphaModFix/>
          </a:blip>
          <a:srcRect/>
          <a:stretch/>
        </p:blipFill>
        <p:spPr>
          <a:xfrm>
            <a:off x="1676400" y="2895600"/>
            <a:ext cx="1447800" cy="1447800"/>
          </a:xfrm>
          <a:prstGeom prst="rect">
            <a:avLst/>
          </a:prstGeom>
          <a:noFill/>
          <a:ln>
            <a:noFill/>
          </a:ln>
        </p:spPr>
      </p:pic>
      <p:sp>
        <p:nvSpPr>
          <p:cNvPr id="114" name="Google Shape;114;p20"/>
          <p:cNvSpPr txBox="1"/>
          <p:nvPr/>
        </p:nvSpPr>
        <p:spPr>
          <a:xfrm>
            <a:off x="1524000" y="1219200"/>
            <a:ext cx="5181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3200" b="0" i="0" u="none" strike="noStrike" cap="none">
                <a:solidFill>
                  <a:schemeClr val="dk1"/>
                </a:solidFill>
                <a:latin typeface="Trebuchet MS"/>
                <a:ea typeface="Trebuchet MS"/>
                <a:cs typeface="Trebuchet MS"/>
                <a:sym typeface="Trebuchet MS"/>
              </a:rPr>
              <a:t>The Bear Cub Den</a:t>
            </a:r>
            <a:endParaRPr/>
          </a:p>
          <a:p>
            <a:pPr marL="0" marR="0" lvl="0" indent="0" algn="l" rtl="0">
              <a:spcBef>
                <a:spcPts val="0"/>
              </a:spcBef>
              <a:spcAft>
                <a:spcPts val="0"/>
              </a:spcAft>
              <a:buClr>
                <a:schemeClr val="dk1"/>
              </a:buClr>
              <a:buFont typeface="Arial"/>
              <a:buNone/>
            </a:pPr>
            <a:r>
              <a:rPr lang="en-US" sz="3200" b="0" i="0" u="none" strike="noStrike" cap="none">
                <a:solidFill>
                  <a:schemeClr val="dk1"/>
                </a:solidFill>
                <a:latin typeface="Trebuchet MS"/>
                <a:ea typeface="Trebuchet MS"/>
                <a:cs typeface="Trebuchet MS"/>
                <a:sym typeface="Trebuchet MS"/>
              </a:rPr>
              <a:t>Boys in Grade 3</a:t>
            </a:r>
            <a:endParaRPr/>
          </a:p>
          <a:p>
            <a:pPr marL="0" marR="0" lvl="0" indent="0" algn="l" rtl="0">
              <a:spcBef>
                <a:spcPts val="0"/>
              </a:spcBef>
              <a:spcAft>
                <a:spcPts val="0"/>
              </a:spcAft>
              <a:buClr>
                <a:schemeClr val="lt1"/>
              </a:buClr>
              <a:buFont typeface="Arial"/>
              <a:buNone/>
            </a:pPr>
            <a:endParaRPr sz="800" b="0" i="0" u="none" strike="noStrike" cap="none">
              <a:solidFill>
                <a:schemeClr val="dk1"/>
              </a:solidFill>
              <a:latin typeface="Trebuchet MS"/>
              <a:ea typeface="Trebuchet MS"/>
              <a:cs typeface="Trebuchet MS"/>
              <a:sym typeface="Trebuchet MS"/>
            </a:endParaRPr>
          </a:p>
        </p:txBody>
      </p:sp>
      <p:sp>
        <p:nvSpPr>
          <p:cNvPr id="115" name="Google Shape;115;p20"/>
          <p:cNvSpPr txBox="1"/>
          <p:nvPr/>
        </p:nvSpPr>
        <p:spPr>
          <a:xfrm>
            <a:off x="3352800" y="3133132"/>
            <a:ext cx="51816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3200" b="0" i="0" u="none" strike="noStrike" cap="none">
                <a:solidFill>
                  <a:schemeClr val="dk1"/>
                </a:solidFill>
                <a:latin typeface="Trebuchet MS"/>
                <a:ea typeface="Trebuchet MS"/>
                <a:cs typeface="Trebuchet MS"/>
                <a:sym typeface="Trebuchet MS"/>
              </a:rPr>
              <a:t>The Webelos Den</a:t>
            </a:r>
            <a:endParaRPr/>
          </a:p>
          <a:p>
            <a:pPr marL="0" marR="0" lvl="0" indent="0" algn="l" rtl="0">
              <a:spcBef>
                <a:spcPts val="0"/>
              </a:spcBef>
              <a:spcAft>
                <a:spcPts val="0"/>
              </a:spcAft>
              <a:buClr>
                <a:schemeClr val="dk1"/>
              </a:buClr>
              <a:buFont typeface="Arial"/>
              <a:buNone/>
            </a:pPr>
            <a:r>
              <a:rPr lang="en-US" sz="3200" b="0" i="0" u="none" strike="noStrike" cap="none">
                <a:solidFill>
                  <a:schemeClr val="dk1"/>
                </a:solidFill>
                <a:latin typeface="Trebuchet MS"/>
                <a:ea typeface="Trebuchet MS"/>
                <a:cs typeface="Trebuchet MS"/>
                <a:sym typeface="Trebuchet MS"/>
              </a:rPr>
              <a:t>Boys in Grades 4 and 5</a:t>
            </a:r>
            <a:endParaRPr/>
          </a:p>
          <a:p>
            <a:pPr marL="0" marR="0" lvl="0" indent="0" algn="l" rtl="0">
              <a:spcBef>
                <a:spcPts val="0"/>
              </a:spcBef>
              <a:spcAft>
                <a:spcPts val="0"/>
              </a:spcAft>
              <a:buClr>
                <a:schemeClr val="lt1"/>
              </a:buClr>
              <a:buFont typeface="Arial"/>
              <a:buNone/>
            </a:pPr>
            <a:endParaRPr sz="800" b="0" i="0" u="none" strike="noStrike" cap="none">
              <a:solidFill>
                <a:schemeClr val="dk1"/>
              </a:solidFill>
              <a:latin typeface="Trebuchet MS"/>
              <a:ea typeface="Trebuchet MS"/>
              <a:cs typeface="Trebuchet MS"/>
              <a:sym typeface="Trebuchet MS"/>
            </a:endParaRPr>
          </a:p>
        </p:txBody>
      </p:sp>
      <p:sp>
        <p:nvSpPr>
          <p:cNvPr id="116" name="Google Shape;116;p20"/>
          <p:cNvSpPr txBox="1"/>
          <p:nvPr/>
        </p:nvSpPr>
        <p:spPr>
          <a:xfrm>
            <a:off x="483704" y="4723393"/>
            <a:ext cx="80772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chemeClr val="dk1"/>
                </a:solidFill>
                <a:latin typeface="Arial"/>
                <a:ea typeface="Arial"/>
                <a:cs typeface="Arial"/>
                <a:sym typeface="Arial"/>
              </a:rPr>
              <a:t>Transition to Boy Scouts in 5</a:t>
            </a:r>
            <a:r>
              <a:rPr lang="en-US" sz="3200" b="0" i="0" u="none" strike="noStrike" cap="none" baseline="30000">
                <a:solidFill>
                  <a:schemeClr val="dk1"/>
                </a:solidFill>
                <a:latin typeface="Arial"/>
                <a:ea typeface="Arial"/>
                <a:cs typeface="Arial"/>
                <a:sym typeface="Arial"/>
              </a:rPr>
              <a:t>th</a:t>
            </a:r>
            <a:r>
              <a:rPr lang="en-US" sz="3200" b="0" i="0" u="none" strike="noStrike" cap="none">
                <a:solidFill>
                  <a:schemeClr val="dk1"/>
                </a:solidFill>
                <a:latin typeface="Arial"/>
                <a:ea typeface="Arial"/>
                <a:cs typeface="Arial"/>
                <a:sym typeface="Arial"/>
              </a:rPr>
              <a:t> Grade</a:t>
            </a:r>
            <a:endParaRPr/>
          </a:p>
        </p:txBody>
      </p:sp>
      <p:pic>
        <p:nvPicPr>
          <p:cNvPr id="117" name="Google Shape;117;p20" descr="Image result for boy scouts of america clip art"/>
          <p:cNvPicPr preferRelativeResize="0"/>
          <p:nvPr/>
        </p:nvPicPr>
        <p:blipFill rotWithShape="1">
          <a:blip r:embed="rId5">
            <a:alphaModFix/>
          </a:blip>
          <a:srcRect/>
          <a:stretch/>
        </p:blipFill>
        <p:spPr>
          <a:xfrm>
            <a:off x="7669558" y="4333461"/>
            <a:ext cx="1063625" cy="12351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Trebuchet MS"/>
                <a:ea typeface="Trebuchet MS"/>
                <a:cs typeface="Trebuchet MS"/>
                <a:sym typeface="Trebuchet MS"/>
              </a:rPr>
              <a:t>About our Pack</a:t>
            </a:r>
            <a:endParaRPr/>
          </a:p>
        </p:txBody>
      </p:sp>
      <p:sp>
        <p:nvSpPr>
          <p:cNvPr id="124" name="Google Shape;124;p21"/>
          <p:cNvSpPr txBox="1">
            <a:spLocks noGrp="1"/>
          </p:cNvSpPr>
          <p:nvPr>
            <p:ph type="body" idx="1"/>
          </p:nvPr>
        </p:nvSpPr>
        <p:spPr>
          <a:xfrm>
            <a:off x="457200" y="1600201"/>
            <a:ext cx="8229600" cy="41147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Cubmaster runs pack meeting</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The Pack Committee supports the pack program</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Should Includes: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Pack Committee Chairman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Treasurer, Secretary, Event Chairs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Chartered Organization Representative</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Parent Volunteers</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The Chartered Organization</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Our Chartered Organization is _______________</a:t>
            </a:r>
            <a:endParaRPr/>
          </a:p>
        </p:txBody>
      </p:sp>
    </p:spTree>
  </p:cSld>
  <p:clrMapOvr>
    <a:masterClrMapping/>
  </p:clrMapOvr>
</p:sld>
</file>

<file path=ppt/theme/theme1.xml><?xml version="1.0" encoding="utf-8"?>
<a:theme xmlns:a="http://schemas.openxmlformats.org/drawingml/2006/main" name="2017 district coach training v01 2016 01 1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F36203B8F4AE4EA55BADDBA5B47DDD" ma:contentTypeVersion="18" ma:contentTypeDescription="Create a new document." ma:contentTypeScope="" ma:versionID="a1a521775980aab00924e3a5c934701a">
  <xsd:schema xmlns:xsd="http://www.w3.org/2001/XMLSchema" xmlns:xs="http://www.w3.org/2001/XMLSchema" xmlns:p="http://schemas.microsoft.com/office/2006/metadata/properties" xmlns:ns2="3efce471-ac06-4f6a-bf73-1dc02c7f25ba" xmlns:ns3="a7229ac7-220a-417e-a34e-27a3e5ab9d47" targetNamespace="http://schemas.microsoft.com/office/2006/metadata/properties" ma:root="true" ma:fieldsID="88f11add97bfe9a0325227bd9974782f" ns2:_="" ns3:_="">
    <xsd:import namespace="3efce471-ac06-4f6a-bf73-1dc02c7f25ba"/>
    <xsd:import namespace="a7229ac7-220a-417e-a34e-27a3e5ab9d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File_x0020_Type0"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ce471-ac06-4f6a-bf73-1dc02c7f2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ile_x0020_Type0" ma:index="21" nillable="true" ma:displayName="File Type" ma:default="Minutes" ma:internalName="File_x0020_Type0">
      <xsd:complexType>
        <xsd:complexContent>
          <xsd:extension base="dms:MultiChoice">
            <xsd:sequence>
              <xsd:element name="Value" maxOccurs="unbounded" minOccurs="0" nillable="true">
                <xsd:simpleType>
                  <xsd:restriction base="dms:Choice">
                    <xsd:enumeration value="Minutes"/>
                    <xsd:enumeration value="Notes"/>
                    <xsd:enumeration value="Policy"/>
                  </xsd:restriction>
                </xsd:simple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229ac7-220a-417e-a34e-27a3e5ab9d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61f03f-7aac-44a1-bff4-a3781e30d124}" ma:internalName="TaxCatchAll" ma:showField="CatchAllData" ma:web="a7229ac7-220a-417e-a34e-27a3e5ab9d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_x0020_Type0 xmlns="3efce471-ac06-4f6a-bf73-1dc02c7f25ba">
      <Value>Minutes</Value>
    </File_x0020_Type0>
    <lcf76f155ced4ddcb4097134ff3c332f xmlns="3efce471-ac06-4f6a-bf73-1dc02c7f25ba">
      <Terms xmlns="http://schemas.microsoft.com/office/infopath/2007/PartnerControls"/>
    </lcf76f155ced4ddcb4097134ff3c332f>
    <TaxCatchAll xmlns="a7229ac7-220a-417e-a34e-27a3e5ab9d47" xsi:nil="true"/>
  </documentManagement>
</p:properties>
</file>

<file path=customXml/itemProps1.xml><?xml version="1.0" encoding="utf-8"?>
<ds:datastoreItem xmlns:ds="http://schemas.openxmlformats.org/officeDocument/2006/customXml" ds:itemID="{27D8416F-681C-485D-BF24-5C978821217B}">
  <ds:schemaRefs>
    <ds:schemaRef ds:uri="http://schemas.microsoft.com/sharepoint/v3/contenttype/forms"/>
  </ds:schemaRefs>
</ds:datastoreItem>
</file>

<file path=customXml/itemProps2.xml><?xml version="1.0" encoding="utf-8"?>
<ds:datastoreItem xmlns:ds="http://schemas.openxmlformats.org/officeDocument/2006/customXml" ds:itemID="{38646A2F-153D-4EAD-866E-14169CBB4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ce471-ac06-4f6a-bf73-1dc02c7f25ba"/>
    <ds:schemaRef ds:uri="a7229ac7-220a-417e-a34e-27a3e5ab9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F5FCAC-0B2D-493C-A7B6-E5C1E5C8A7C4}">
  <ds:schemaRefs>
    <ds:schemaRef ds:uri="http://schemas.microsoft.com/office/2006/documentManagement/types"/>
    <ds:schemaRef ds:uri="http://schemas.microsoft.com/office/2006/metadata/properties"/>
    <ds:schemaRef ds:uri="a7229ac7-220a-417e-a34e-27a3e5ab9d47"/>
    <ds:schemaRef ds:uri="http://purl.org/dc/terms/"/>
    <ds:schemaRef ds:uri="http://schemas.openxmlformats.org/package/2006/metadata/core-properties"/>
    <ds:schemaRef ds:uri="http://purl.org/dc/dcmitype/"/>
    <ds:schemaRef ds:uri="http://schemas.microsoft.com/office/infopath/2007/PartnerControls"/>
    <ds:schemaRef ds:uri="3efce471-ac06-4f6a-bf73-1dc02c7f25b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129</TotalTime>
  <Words>3982</Words>
  <Application>Microsoft Office PowerPoint</Application>
  <PresentationFormat>On-screen Show (4:3)</PresentationFormat>
  <Paragraphs>241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2017 district coach training v01 2016 01 11</vt:lpstr>
      <vt:lpstr>Cub Scout Pack _____________</vt:lpstr>
      <vt:lpstr>Fun of Cub Scouting</vt:lpstr>
      <vt:lpstr>Why Cub Scouting?</vt:lpstr>
      <vt:lpstr>Welcome to Cub Scouting!</vt:lpstr>
      <vt:lpstr>Purpose of Cub Scouting</vt:lpstr>
      <vt:lpstr>How Does Cub Scouting Work?</vt:lpstr>
      <vt:lpstr>Cub Scout Dens Den Leaders are Parent Volunteers</vt:lpstr>
      <vt:lpstr>Cub Scout Dens</vt:lpstr>
      <vt:lpstr>About our Pack</vt:lpstr>
      <vt:lpstr>How can I get involved?</vt:lpstr>
      <vt:lpstr>Your Pack is Not Alone</vt:lpstr>
      <vt:lpstr>Scouting is a Safe Adventure!</vt:lpstr>
      <vt:lpstr>How much does Scouting Cost?</vt:lpstr>
      <vt:lpstr>Pack Fundraisers</vt:lpstr>
      <vt:lpstr>Uniform</vt:lpstr>
      <vt:lpstr>Camping Activities</vt:lpstr>
      <vt:lpstr>Sports and Other Activities</vt:lpstr>
      <vt:lpstr>Fun, Friendship, and Memories</vt:lpstr>
      <vt:lpstr>Questions</vt:lpstr>
      <vt:lpstr> Thank-you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 Scout Pack __ _____________, IL</dc:title>
  <dc:creator>JIm Westfall</dc:creator>
  <cp:lastModifiedBy>James Westfall</cp:lastModifiedBy>
  <cp:revision>17</cp:revision>
  <dcterms:modified xsi:type="dcterms:W3CDTF">2023-09-22T16:29:07Z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0x01010014F36203B8F4AE4EA55BADDBA5B47DDD</vt:lpwstr>
  </property>
  <property fmtid="{D5CDD505-2E9C-101B-9397-08002B2CF9AE}" pid="3" name="MediaServiceImageTags">
    <vt:lpwstr/>
  </property>
</Properties>
</file>